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83" r:id="rId11"/>
    <p:sldId id="284" r:id="rId12"/>
    <p:sldId id="287" r:id="rId13"/>
    <p:sldId id="265" r:id="rId14"/>
    <p:sldId id="266" r:id="rId15"/>
    <p:sldId id="267" r:id="rId16"/>
    <p:sldId id="285" r:id="rId17"/>
    <p:sldId id="286" r:id="rId18"/>
    <p:sldId id="268" r:id="rId19"/>
    <p:sldId id="269" r:id="rId20"/>
    <p:sldId id="270" r:id="rId21"/>
    <p:sldId id="271" r:id="rId22"/>
    <p:sldId id="272" r:id="rId23"/>
    <p:sldId id="274" r:id="rId24"/>
    <p:sldId id="291" r:id="rId25"/>
    <p:sldId id="275" r:id="rId26"/>
    <p:sldId id="281" r:id="rId27"/>
    <p:sldId id="288" r:id="rId28"/>
    <p:sldId id="277" r:id="rId29"/>
    <p:sldId id="278" r:id="rId30"/>
    <p:sldId id="279" r:id="rId31"/>
    <p:sldId id="280" r:id="rId32"/>
    <p:sldId id="289" r:id="rId33"/>
    <p:sldId id="29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2DBFB1-0767-484D-A514-59E7662052DD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E9F06F-44E4-4D39-80D7-CF168EDC69F6}">
      <dgm:prSet phldrT="[Text]"/>
      <dgm:spPr/>
      <dgm:t>
        <a:bodyPr/>
        <a:lstStyle/>
        <a:p>
          <a:r>
            <a:rPr lang="en-US" dirty="0"/>
            <a:t>Data Labelling</a:t>
          </a:r>
        </a:p>
      </dgm:t>
    </dgm:pt>
    <dgm:pt modelId="{B15C2774-DD60-4A39-B7C6-18E17D84CC41}" type="parTrans" cxnId="{4F5CA201-2B74-4DDE-BAC3-AEEC5E4CF8A6}">
      <dgm:prSet/>
      <dgm:spPr/>
      <dgm:t>
        <a:bodyPr/>
        <a:lstStyle/>
        <a:p>
          <a:endParaRPr lang="en-US"/>
        </a:p>
      </dgm:t>
    </dgm:pt>
    <dgm:pt modelId="{BED667A6-CFE4-469E-8AE6-5FD634AEDD5E}" type="sibTrans" cxnId="{4F5CA201-2B74-4DDE-BAC3-AEEC5E4CF8A6}">
      <dgm:prSet/>
      <dgm:spPr/>
      <dgm:t>
        <a:bodyPr/>
        <a:lstStyle/>
        <a:p>
          <a:endParaRPr lang="en-US"/>
        </a:p>
      </dgm:t>
    </dgm:pt>
    <dgm:pt modelId="{8CD30A95-B76E-479B-A30D-5C86405F9B3F}">
      <dgm:prSet phldrT="[Text]"/>
      <dgm:spPr/>
      <dgm:t>
        <a:bodyPr/>
        <a:lstStyle/>
        <a:p>
          <a:r>
            <a:rPr lang="en-US" dirty="0"/>
            <a:t>Building dataset of 587 images and labeled them using AutoML vision and AWS</a:t>
          </a:r>
        </a:p>
      </dgm:t>
    </dgm:pt>
    <dgm:pt modelId="{CFAEDB6E-BA19-4A58-8877-A8C06F7B2FBA}" type="parTrans" cxnId="{5898D217-1F03-4B0F-BD7A-FDD99E3CA333}">
      <dgm:prSet/>
      <dgm:spPr/>
      <dgm:t>
        <a:bodyPr/>
        <a:lstStyle/>
        <a:p>
          <a:endParaRPr lang="en-US"/>
        </a:p>
      </dgm:t>
    </dgm:pt>
    <dgm:pt modelId="{F10A860B-A683-498C-AFFD-2101B0C3093F}" type="sibTrans" cxnId="{5898D217-1F03-4B0F-BD7A-FDD99E3CA333}">
      <dgm:prSet/>
      <dgm:spPr/>
      <dgm:t>
        <a:bodyPr/>
        <a:lstStyle/>
        <a:p>
          <a:endParaRPr lang="en-US"/>
        </a:p>
      </dgm:t>
    </dgm:pt>
    <dgm:pt modelId="{D08EEBB4-340B-45C2-ADEC-1B8CAE3B31BF}">
      <dgm:prSet phldrT="[Text]"/>
      <dgm:spPr/>
      <dgm:t>
        <a:bodyPr/>
        <a:lstStyle/>
        <a:p>
          <a:r>
            <a:rPr lang="en-US" dirty="0"/>
            <a:t>Model Training</a:t>
          </a:r>
        </a:p>
      </dgm:t>
    </dgm:pt>
    <dgm:pt modelId="{8D68BE7C-319D-4314-BA38-5A7D1D58A20E}" type="parTrans" cxnId="{4A1F422E-7C19-449A-A352-71FBC948FF05}">
      <dgm:prSet/>
      <dgm:spPr/>
      <dgm:t>
        <a:bodyPr/>
        <a:lstStyle/>
        <a:p>
          <a:endParaRPr lang="en-US"/>
        </a:p>
      </dgm:t>
    </dgm:pt>
    <dgm:pt modelId="{CC734E39-5766-4A3B-A1AB-A3FDA23A6314}" type="sibTrans" cxnId="{4A1F422E-7C19-449A-A352-71FBC948FF05}">
      <dgm:prSet/>
      <dgm:spPr/>
      <dgm:t>
        <a:bodyPr/>
        <a:lstStyle/>
        <a:p>
          <a:endParaRPr lang="en-US"/>
        </a:p>
      </dgm:t>
    </dgm:pt>
    <dgm:pt modelId="{6F412D81-24FD-491F-BFA3-5048FE9E5F4E}">
      <dgm:prSet phldrT="[Text]"/>
      <dgm:spPr/>
      <dgm:t>
        <a:bodyPr/>
        <a:lstStyle/>
        <a:p>
          <a:r>
            <a:rPr lang="en-US" dirty="0"/>
            <a:t>Google AutoML auto-trains while AWS uses a Jupyter Notebook to train</a:t>
          </a:r>
        </a:p>
      </dgm:t>
    </dgm:pt>
    <dgm:pt modelId="{521C507F-F966-48A9-BC05-F14412AEB2DB}" type="parTrans" cxnId="{984C38D8-098E-4BB2-A9FB-B2F41D57CD9F}">
      <dgm:prSet/>
      <dgm:spPr/>
      <dgm:t>
        <a:bodyPr/>
        <a:lstStyle/>
        <a:p>
          <a:endParaRPr lang="en-US"/>
        </a:p>
      </dgm:t>
    </dgm:pt>
    <dgm:pt modelId="{7238C777-CD1D-46C6-BF1A-A9F6346CC0C2}" type="sibTrans" cxnId="{984C38D8-098E-4BB2-A9FB-B2F41D57CD9F}">
      <dgm:prSet/>
      <dgm:spPr/>
      <dgm:t>
        <a:bodyPr/>
        <a:lstStyle/>
        <a:p>
          <a:endParaRPr lang="en-US"/>
        </a:p>
      </dgm:t>
    </dgm:pt>
    <dgm:pt modelId="{F613A35F-4007-4E61-BBF6-0FB67C735DDB}">
      <dgm:prSet phldrT="[Text]"/>
      <dgm:spPr/>
      <dgm:t>
        <a:bodyPr/>
        <a:lstStyle/>
        <a:p>
          <a:r>
            <a:rPr lang="en-US" dirty="0"/>
            <a:t>Model analysis</a:t>
          </a:r>
        </a:p>
      </dgm:t>
    </dgm:pt>
    <dgm:pt modelId="{74FECAAD-7F3D-4889-B9BC-44B85F91E86E}" type="parTrans" cxnId="{C23C6877-CBFD-48A3-B9E8-262C824EDB77}">
      <dgm:prSet/>
      <dgm:spPr/>
      <dgm:t>
        <a:bodyPr/>
        <a:lstStyle/>
        <a:p>
          <a:endParaRPr lang="en-US"/>
        </a:p>
      </dgm:t>
    </dgm:pt>
    <dgm:pt modelId="{59E2081F-473F-49A2-9F5F-F278A3FDA03D}" type="sibTrans" cxnId="{C23C6877-CBFD-48A3-B9E8-262C824EDB77}">
      <dgm:prSet/>
      <dgm:spPr/>
      <dgm:t>
        <a:bodyPr/>
        <a:lstStyle/>
        <a:p>
          <a:endParaRPr lang="en-US"/>
        </a:p>
      </dgm:t>
    </dgm:pt>
    <dgm:pt modelId="{B237A1A2-1576-47C1-8F9D-6ACDCB0782C5}">
      <dgm:prSet phldrT="[Text]"/>
      <dgm:spPr/>
      <dgm:t>
        <a:bodyPr/>
        <a:lstStyle/>
        <a:p>
          <a:r>
            <a:rPr lang="en-US" dirty="0"/>
            <a:t>Automatic analysis of the trained model in terms of precision and recall</a:t>
          </a:r>
        </a:p>
      </dgm:t>
    </dgm:pt>
    <dgm:pt modelId="{4BCDADAD-D6BE-46F9-8CD4-AD52B106C1F8}" type="parTrans" cxnId="{8C699E81-8319-4C39-9813-89F2458971DA}">
      <dgm:prSet/>
      <dgm:spPr/>
      <dgm:t>
        <a:bodyPr/>
        <a:lstStyle/>
        <a:p>
          <a:endParaRPr lang="en-US"/>
        </a:p>
      </dgm:t>
    </dgm:pt>
    <dgm:pt modelId="{17369FB9-2557-4F18-9C3B-67016E91846D}" type="sibTrans" cxnId="{8C699E81-8319-4C39-9813-89F2458971DA}">
      <dgm:prSet/>
      <dgm:spPr/>
      <dgm:t>
        <a:bodyPr/>
        <a:lstStyle/>
        <a:p>
          <a:endParaRPr lang="en-US"/>
        </a:p>
      </dgm:t>
    </dgm:pt>
    <dgm:pt modelId="{EC82705B-0366-4D2A-BA21-F97148056F1B}">
      <dgm:prSet/>
      <dgm:spPr/>
      <dgm:t>
        <a:bodyPr/>
        <a:lstStyle/>
        <a:p>
          <a:r>
            <a:rPr lang="en-US" dirty="0"/>
            <a:t>Predictions</a:t>
          </a:r>
        </a:p>
      </dgm:t>
    </dgm:pt>
    <dgm:pt modelId="{C35FEC44-C798-415A-A456-7BFF30927A39}" type="parTrans" cxnId="{1212D501-1E74-4C79-8E61-4FD0D2C74367}">
      <dgm:prSet/>
      <dgm:spPr/>
      <dgm:t>
        <a:bodyPr/>
        <a:lstStyle/>
        <a:p>
          <a:endParaRPr lang="en-US"/>
        </a:p>
      </dgm:t>
    </dgm:pt>
    <dgm:pt modelId="{82F9A77B-B70A-4A9D-B5AE-62533E121AF8}" type="sibTrans" cxnId="{1212D501-1E74-4C79-8E61-4FD0D2C74367}">
      <dgm:prSet/>
      <dgm:spPr/>
      <dgm:t>
        <a:bodyPr/>
        <a:lstStyle/>
        <a:p>
          <a:endParaRPr lang="en-US"/>
        </a:p>
      </dgm:t>
    </dgm:pt>
    <dgm:pt modelId="{B3F4317D-B464-4CA7-9F3F-CDC65C345744}">
      <dgm:prSet/>
      <dgm:spPr/>
      <dgm:t>
        <a:bodyPr/>
        <a:lstStyle/>
        <a:p>
          <a:r>
            <a:rPr lang="en-US" dirty="0"/>
            <a:t>In order to compare precision and recall, both models perform test predictions </a:t>
          </a:r>
        </a:p>
      </dgm:t>
    </dgm:pt>
    <dgm:pt modelId="{283AD964-0A94-48B2-BE8E-75EA40E2221E}" type="parTrans" cxnId="{43D9C436-BDAE-4DA6-833B-C967524F691E}">
      <dgm:prSet/>
      <dgm:spPr/>
      <dgm:t>
        <a:bodyPr/>
        <a:lstStyle/>
        <a:p>
          <a:endParaRPr lang="en-US"/>
        </a:p>
      </dgm:t>
    </dgm:pt>
    <dgm:pt modelId="{1C9DF0D7-B21B-4252-9F1C-C5CDF3DE0B80}" type="sibTrans" cxnId="{43D9C436-BDAE-4DA6-833B-C967524F691E}">
      <dgm:prSet/>
      <dgm:spPr/>
      <dgm:t>
        <a:bodyPr/>
        <a:lstStyle/>
        <a:p>
          <a:endParaRPr lang="en-US"/>
        </a:p>
      </dgm:t>
    </dgm:pt>
    <dgm:pt modelId="{D34E48C2-3439-47EC-A268-5489C1DD0708}" type="pres">
      <dgm:prSet presAssocID="{DC2DBFB1-0767-484D-A514-59E7662052DD}" presName="linearFlow" presStyleCnt="0">
        <dgm:presLayoutVars>
          <dgm:dir/>
          <dgm:animLvl val="lvl"/>
          <dgm:resizeHandles val="exact"/>
        </dgm:presLayoutVars>
      </dgm:prSet>
      <dgm:spPr/>
    </dgm:pt>
    <dgm:pt modelId="{0506E7B3-4B6C-4C12-92AA-7056DBDA293A}" type="pres">
      <dgm:prSet presAssocID="{B1E9F06F-44E4-4D39-80D7-CF168EDC69F6}" presName="composite" presStyleCnt="0"/>
      <dgm:spPr/>
    </dgm:pt>
    <dgm:pt modelId="{175D04B8-C52D-4189-8CA0-522077937978}" type="pres">
      <dgm:prSet presAssocID="{B1E9F06F-44E4-4D39-80D7-CF168EDC69F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E8A0C75-0D44-4F4E-AAC3-FA0D55F88598}" type="pres">
      <dgm:prSet presAssocID="{B1E9F06F-44E4-4D39-80D7-CF168EDC69F6}" presName="parSh" presStyleLbl="node1" presStyleIdx="0" presStyleCnt="4"/>
      <dgm:spPr/>
    </dgm:pt>
    <dgm:pt modelId="{C7B3E807-968F-45E0-AC17-E19E9CE84CD4}" type="pres">
      <dgm:prSet presAssocID="{B1E9F06F-44E4-4D39-80D7-CF168EDC69F6}" presName="desTx" presStyleLbl="fgAcc1" presStyleIdx="0" presStyleCnt="4">
        <dgm:presLayoutVars>
          <dgm:bulletEnabled val="1"/>
        </dgm:presLayoutVars>
      </dgm:prSet>
      <dgm:spPr/>
    </dgm:pt>
    <dgm:pt modelId="{09527E8D-486A-44B4-9D5C-D74991FCD8F4}" type="pres">
      <dgm:prSet presAssocID="{BED667A6-CFE4-469E-8AE6-5FD634AEDD5E}" presName="sibTrans" presStyleLbl="sibTrans2D1" presStyleIdx="0" presStyleCnt="3"/>
      <dgm:spPr/>
    </dgm:pt>
    <dgm:pt modelId="{F477A093-518D-4591-A1A0-B04F30A577DE}" type="pres">
      <dgm:prSet presAssocID="{BED667A6-CFE4-469E-8AE6-5FD634AEDD5E}" presName="connTx" presStyleLbl="sibTrans2D1" presStyleIdx="0" presStyleCnt="3"/>
      <dgm:spPr/>
    </dgm:pt>
    <dgm:pt modelId="{FEB6D49A-6D90-4760-A318-A00AD6DF6326}" type="pres">
      <dgm:prSet presAssocID="{D08EEBB4-340B-45C2-ADEC-1B8CAE3B31BF}" presName="composite" presStyleCnt="0"/>
      <dgm:spPr/>
    </dgm:pt>
    <dgm:pt modelId="{CDC2E82A-3173-49DD-AF7D-63420A8F4E89}" type="pres">
      <dgm:prSet presAssocID="{D08EEBB4-340B-45C2-ADEC-1B8CAE3B31BF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5AC038F-4A05-4451-9A00-08C4AF7821BE}" type="pres">
      <dgm:prSet presAssocID="{D08EEBB4-340B-45C2-ADEC-1B8CAE3B31BF}" presName="parSh" presStyleLbl="node1" presStyleIdx="1" presStyleCnt="4"/>
      <dgm:spPr/>
    </dgm:pt>
    <dgm:pt modelId="{F0CA03FA-A1EF-4DFF-A7E4-9BECCB5C71F1}" type="pres">
      <dgm:prSet presAssocID="{D08EEBB4-340B-45C2-ADEC-1B8CAE3B31BF}" presName="desTx" presStyleLbl="fgAcc1" presStyleIdx="1" presStyleCnt="4">
        <dgm:presLayoutVars>
          <dgm:bulletEnabled val="1"/>
        </dgm:presLayoutVars>
      </dgm:prSet>
      <dgm:spPr/>
    </dgm:pt>
    <dgm:pt modelId="{B15A0E39-4B23-43A9-98D7-DED490D5E6C0}" type="pres">
      <dgm:prSet presAssocID="{CC734E39-5766-4A3B-A1AB-A3FDA23A6314}" presName="sibTrans" presStyleLbl="sibTrans2D1" presStyleIdx="1" presStyleCnt="3"/>
      <dgm:spPr/>
    </dgm:pt>
    <dgm:pt modelId="{514F3CC6-2694-4E3E-8D93-2BC04F227A27}" type="pres">
      <dgm:prSet presAssocID="{CC734E39-5766-4A3B-A1AB-A3FDA23A6314}" presName="connTx" presStyleLbl="sibTrans2D1" presStyleIdx="1" presStyleCnt="3"/>
      <dgm:spPr/>
    </dgm:pt>
    <dgm:pt modelId="{1CB7E76E-A1FA-4623-ABE3-DC5B7ECEF8F9}" type="pres">
      <dgm:prSet presAssocID="{F613A35F-4007-4E61-BBF6-0FB67C735DDB}" presName="composite" presStyleCnt="0"/>
      <dgm:spPr/>
    </dgm:pt>
    <dgm:pt modelId="{43ECBB58-35C5-4FE9-89BF-CFD8F75CDD9E}" type="pres">
      <dgm:prSet presAssocID="{F613A35F-4007-4E61-BBF6-0FB67C735DDB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9C55C3D-5872-4D67-B006-D3C956548F21}" type="pres">
      <dgm:prSet presAssocID="{F613A35F-4007-4E61-BBF6-0FB67C735DDB}" presName="parSh" presStyleLbl="node1" presStyleIdx="2" presStyleCnt="4"/>
      <dgm:spPr/>
    </dgm:pt>
    <dgm:pt modelId="{7D76B9A4-0D65-46CA-8DBE-A320FD7E689E}" type="pres">
      <dgm:prSet presAssocID="{F613A35F-4007-4E61-BBF6-0FB67C735DDB}" presName="desTx" presStyleLbl="fgAcc1" presStyleIdx="2" presStyleCnt="4">
        <dgm:presLayoutVars>
          <dgm:bulletEnabled val="1"/>
        </dgm:presLayoutVars>
      </dgm:prSet>
      <dgm:spPr/>
    </dgm:pt>
    <dgm:pt modelId="{6884B667-8CF6-4527-A989-6E6C7128E6C2}" type="pres">
      <dgm:prSet presAssocID="{59E2081F-473F-49A2-9F5F-F278A3FDA03D}" presName="sibTrans" presStyleLbl="sibTrans2D1" presStyleIdx="2" presStyleCnt="3"/>
      <dgm:spPr/>
    </dgm:pt>
    <dgm:pt modelId="{C7B6B159-22C6-42B3-A8ED-A247D445DE60}" type="pres">
      <dgm:prSet presAssocID="{59E2081F-473F-49A2-9F5F-F278A3FDA03D}" presName="connTx" presStyleLbl="sibTrans2D1" presStyleIdx="2" presStyleCnt="3"/>
      <dgm:spPr/>
    </dgm:pt>
    <dgm:pt modelId="{D4060EED-A17B-4638-826A-8C08FC0F16EE}" type="pres">
      <dgm:prSet presAssocID="{EC82705B-0366-4D2A-BA21-F97148056F1B}" presName="composite" presStyleCnt="0"/>
      <dgm:spPr/>
    </dgm:pt>
    <dgm:pt modelId="{9EEAFD11-EC37-4654-94E7-DB9F4CB0D281}" type="pres">
      <dgm:prSet presAssocID="{EC82705B-0366-4D2A-BA21-F97148056F1B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77F005D-BAB5-4A55-936E-FFF3E046C3D8}" type="pres">
      <dgm:prSet presAssocID="{EC82705B-0366-4D2A-BA21-F97148056F1B}" presName="parSh" presStyleLbl="node1" presStyleIdx="3" presStyleCnt="4"/>
      <dgm:spPr/>
    </dgm:pt>
    <dgm:pt modelId="{519DF1E8-E0BF-45E5-B83D-7DD7CFB78AFA}" type="pres">
      <dgm:prSet presAssocID="{EC82705B-0366-4D2A-BA21-F97148056F1B}" presName="desTx" presStyleLbl="fgAcc1" presStyleIdx="3" presStyleCnt="4">
        <dgm:presLayoutVars>
          <dgm:bulletEnabled val="1"/>
        </dgm:presLayoutVars>
      </dgm:prSet>
      <dgm:spPr/>
    </dgm:pt>
  </dgm:ptLst>
  <dgm:cxnLst>
    <dgm:cxn modelId="{4F5CA201-2B74-4DDE-BAC3-AEEC5E4CF8A6}" srcId="{DC2DBFB1-0767-484D-A514-59E7662052DD}" destId="{B1E9F06F-44E4-4D39-80D7-CF168EDC69F6}" srcOrd="0" destOrd="0" parTransId="{B15C2774-DD60-4A39-B7C6-18E17D84CC41}" sibTransId="{BED667A6-CFE4-469E-8AE6-5FD634AEDD5E}"/>
    <dgm:cxn modelId="{1212D501-1E74-4C79-8E61-4FD0D2C74367}" srcId="{DC2DBFB1-0767-484D-A514-59E7662052DD}" destId="{EC82705B-0366-4D2A-BA21-F97148056F1B}" srcOrd="3" destOrd="0" parTransId="{C35FEC44-C798-415A-A456-7BFF30927A39}" sibTransId="{82F9A77B-B70A-4A9D-B5AE-62533E121AF8}"/>
    <dgm:cxn modelId="{FBD45610-5DB0-4A67-BF3F-F662E93B002F}" type="presOf" srcId="{F613A35F-4007-4E61-BBF6-0FB67C735DDB}" destId="{43ECBB58-35C5-4FE9-89BF-CFD8F75CDD9E}" srcOrd="0" destOrd="0" presId="urn:microsoft.com/office/officeart/2005/8/layout/process3"/>
    <dgm:cxn modelId="{44F8BF15-6288-4347-B99A-6FF5DC46A08C}" type="presOf" srcId="{CC734E39-5766-4A3B-A1AB-A3FDA23A6314}" destId="{514F3CC6-2694-4E3E-8D93-2BC04F227A27}" srcOrd="1" destOrd="0" presId="urn:microsoft.com/office/officeart/2005/8/layout/process3"/>
    <dgm:cxn modelId="{5898D217-1F03-4B0F-BD7A-FDD99E3CA333}" srcId="{B1E9F06F-44E4-4D39-80D7-CF168EDC69F6}" destId="{8CD30A95-B76E-479B-A30D-5C86405F9B3F}" srcOrd="0" destOrd="0" parTransId="{CFAEDB6E-BA19-4A58-8877-A8C06F7B2FBA}" sibTransId="{F10A860B-A683-498C-AFFD-2101B0C3093F}"/>
    <dgm:cxn modelId="{7D28EE1A-E24C-40CE-8F20-E731E3D09170}" type="presOf" srcId="{F613A35F-4007-4E61-BBF6-0FB67C735DDB}" destId="{29C55C3D-5872-4D67-B006-D3C956548F21}" srcOrd="1" destOrd="0" presId="urn:microsoft.com/office/officeart/2005/8/layout/process3"/>
    <dgm:cxn modelId="{4A1F422E-7C19-449A-A352-71FBC948FF05}" srcId="{DC2DBFB1-0767-484D-A514-59E7662052DD}" destId="{D08EEBB4-340B-45C2-ADEC-1B8CAE3B31BF}" srcOrd="1" destOrd="0" parTransId="{8D68BE7C-319D-4314-BA38-5A7D1D58A20E}" sibTransId="{CC734E39-5766-4A3B-A1AB-A3FDA23A6314}"/>
    <dgm:cxn modelId="{BE661A33-3C11-4139-AD23-8CB990FB8747}" type="presOf" srcId="{D08EEBB4-340B-45C2-ADEC-1B8CAE3B31BF}" destId="{CDC2E82A-3173-49DD-AF7D-63420A8F4E89}" srcOrd="0" destOrd="0" presId="urn:microsoft.com/office/officeart/2005/8/layout/process3"/>
    <dgm:cxn modelId="{2BE79F35-B845-4CBC-8631-4DC841BBF8CA}" type="presOf" srcId="{59E2081F-473F-49A2-9F5F-F278A3FDA03D}" destId="{6884B667-8CF6-4527-A989-6E6C7128E6C2}" srcOrd="0" destOrd="0" presId="urn:microsoft.com/office/officeart/2005/8/layout/process3"/>
    <dgm:cxn modelId="{43D9C436-BDAE-4DA6-833B-C967524F691E}" srcId="{EC82705B-0366-4D2A-BA21-F97148056F1B}" destId="{B3F4317D-B464-4CA7-9F3F-CDC65C345744}" srcOrd="0" destOrd="0" parTransId="{283AD964-0A94-48B2-BE8E-75EA40E2221E}" sibTransId="{1C9DF0D7-B21B-4252-9F1C-C5CDF3DE0B80}"/>
    <dgm:cxn modelId="{6C37455B-9B96-428F-A052-89793C99D690}" type="presOf" srcId="{EC82705B-0366-4D2A-BA21-F97148056F1B}" destId="{777F005D-BAB5-4A55-936E-FFF3E046C3D8}" srcOrd="1" destOrd="0" presId="urn:microsoft.com/office/officeart/2005/8/layout/process3"/>
    <dgm:cxn modelId="{F7939760-54B6-4DB4-B372-EA9CC0FAB37B}" type="presOf" srcId="{B1E9F06F-44E4-4D39-80D7-CF168EDC69F6}" destId="{9E8A0C75-0D44-4F4E-AAC3-FA0D55F88598}" srcOrd="1" destOrd="0" presId="urn:microsoft.com/office/officeart/2005/8/layout/process3"/>
    <dgm:cxn modelId="{CA252247-44E3-4A86-BFC5-E24FB80B243A}" type="presOf" srcId="{BED667A6-CFE4-469E-8AE6-5FD634AEDD5E}" destId="{09527E8D-486A-44B4-9D5C-D74991FCD8F4}" srcOrd="0" destOrd="0" presId="urn:microsoft.com/office/officeart/2005/8/layout/process3"/>
    <dgm:cxn modelId="{24CDF550-A098-4B78-9E0C-A6B703159382}" type="presOf" srcId="{B237A1A2-1576-47C1-8F9D-6ACDCB0782C5}" destId="{7D76B9A4-0D65-46CA-8DBE-A320FD7E689E}" srcOrd="0" destOrd="0" presId="urn:microsoft.com/office/officeart/2005/8/layout/process3"/>
    <dgm:cxn modelId="{5AD1B976-69D2-4E9C-8467-DC873DFA71BD}" type="presOf" srcId="{59E2081F-473F-49A2-9F5F-F278A3FDA03D}" destId="{C7B6B159-22C6-42B3-A8ED-A247D445DE60}" srcOrd="1" destOrd="0" presId="urn:microsoft.com/office/officeart/2005/8/layout/process3"/>
    <dgm:cxn modelId="{C23C6877-CBFD-48A3-B9E8-262C824EDB77}" srcId="{DC2DBFB1-0767-484D-A514-59E7662052DD}" destId="{F613A35F-4007-4E61-BBF6-0FB67C735DDB}" srcOrd="2" destOrd="0" parTransId="{74FECAAD-7F3D-4889-B9BC-44B85F91E86E}" sibTransId="{59E2081F-473F-49A2-9F5F-F278A3FDA03D}"/>
    <dgm:cxn modelId="{D597BD79-9540-4D05-852F-B0CB4DCFCD6C}" type="presOf" srcId="{CC734E39-5766-4A3B-A1AB-A3FDA23A6314}" destId="{B15A0E39-4B23-43A9-98D7-DED490D5E6C0}" srcOrd="0" destOrd="0" presId="urn:microsoft.com/office/officeart/2005/8/layout/process3"/>
    <dgm:cxn modelId="{AAA0AF5A-984B-469C-8CBB-140469E4D4E6}" type="presOf" srcId="{D08EEBB4-340B-45C2-ADEC-1B8CAE3B31BF}" destId="{D5AC038F-4A05-4451-9A00-08C4AF7821BE}" srcOrd="1" destOrd="0" presId="urn:microsoft.com/office/officeart/2005/8/layout/process3"/>
    <dgm:cxn modelId="{8C699E81-8319-4C39-9813-89F2458971DA}" srcId="{F613A35F-4007-4E61-BBF6-0FB67C735DDB}" destId="{B237A1A2-1576-47C1-8F9D-6ACDCB0782C5}" srcOrd="0" destOrd="0" parTransId="{4BCDADAD-D6BE-46F9-8CD4-AD52B106C1F8}" sibTransId="{17369FB9-2557-4F18-9C3B-67016E91846D}"/>
    <dgm:cxn modelId="{A6FB259A-1CA7-4F04-A9D6-3979E875C082}" type="presOf" srcId="{DC2DBFB1-0767-484D-A514-59E7662052DD}" destId="{D34E48C2-3439-47EC-A268-5489C1DD0708}" srcOrd="0" destOrd="0" presId="urn:microsoft.com/office/officeart/2005/8/layout/process3"/>
    <dgm:cxn modelId="{2F665F9B-A793-4626-AE41-456058B14F77}" type="presOf" srcId="{6F412D81-24FD-491F-BFA3-5048FE9E5F4E}" destId="{F0CA03FA-A1EF-4DFF-A7E4-9BECCB5C71F1}" srcOrd="0" destOrd="0" presId="urn:microsoft.com/office/officeart/2005/8/layout/process3"/>
    <dgm:cxn modelId="{8E76C0A0-37C9-441E-AE90-C335AD063C9D}" type="presOf" srcId="{8CD30A95-B76E-479B-A30D-5C86405F9B3F}" destId="{C7B3E807-968F-45E0-AC17-E19E9CE84CD4}" srcOrd="0" destOrd="0" presId="urn:microsoft.com/office/officeart/2005/8/layout/process3"/>
    <dgm:cxn modelId="{984C38D8-098E-4BB2-A9FB-B2F41D57CD9F}" srcId="{D08EEBB4-340B-45C2-ADEC-1B8CAE3B31BF}" destId="{6F412D81-24FD-491F-BFA3-5048FE9E5F4E}" srcOrd="0" destOrd="0" parTransId="{521C507F-F966-48A9-BC05-F14412AEB2DB}" sibTransId="{7238C777-CD1D-46C6-BF1A-A9F6346CC0C2}"/>
    <dgm:cxn modelId="{63133DDA-8550-4358-A2D1-8908B45A05F4}" type="presOf" srcId="{BED667A6-CFE4-469E-8AE6-5FD634AEDD5E}" destId="{F477A093-518D-4591-A1A0-B04F30A577DE}" srcOrd="1" destOrd="0" presId="urn:microsoft.com/office/officeart/2005/8/layout/process3"/>
    <dgm:cxn modelId="{DE8F6FDF-68CC-4BE7-AB9A-D10E2F6496F8}" type="presOf" srcId="{EC82705B-0366-4D2A-BA21-F97148056F1B}" destId="{9EEAFD11-EC37-4654-94E7-DB9F4CB0D281}" srcOrd="0" destOrd="0" presId="urn:microsoft.com/office/officeart/2005/8/layout/process3"/>
    <dgm:cxn modelId="{75A919E0-0C4A-4B43-B1BB-1A197D22E0D8}" type="presOf" srcId="{B3F4317D-B464-4CA7-9F3F-CDC65C345744}" destId="{519DF1E8-E0BF-45E5-B83D-7DD7CFB78AFA}" srcOrd="0" destOrd="0" presId="urn:microsoft.com/office/officeart/2005/8/layout/process3"/>
    <dgm:cxn modelId="{6D6730FF-BA47-4D6F-84E4-728841B58495}" type="presOf" srcId="{B1E9F06F-44E4-4D39-80D7-CF168EDC69F6}" destId="{175D04B8-C52D-4189-8CA0-522077937978}" srcOrd="0" destOrd="0" presId="urn:microsoft.com/office/officeart/2005/8/layout/process3"/>
    <dgm:cxn modelId="{43E3E81B-7D63-463D-A0DA-E66D340F5D7B}" type="presParOf" srcId="{D34E48C2-3439-47EC-A268-5489C1DD0708}" destId="{0506E7B3-4B6C-4C12-92AA-7056DBDA293A}" srcOrd="0" destOrd="0" presId="urn:microsoft.com/office/officeart/2005/8/layout/process3"/>
    <dgm:cxn modelId="{AB7A4043-6FBF-4561-A2F1-E1A397FADF43}" type="presParOf" srcId="{0506E7B3-4B6C-4C12-92AA-7056DBDA293A}" destId="{175D04B8-C52D-4189-8CA0-522077937978}" srcOrd="0" destOrd="0" presId="urn:microsoft.com/office/officeart/2005/8/layout/process3"/>
    <dgm:cxn modelId="{9E1854D9-8E3D-4892-B777-AC9999F491F3}" type="presParOf" srcId="{0506E7B3-4B6C-4C12-92AA-7056DBDA293A}" destId="{9E8A0C75-0D44-4F4E-AAC3-FA0D55F88598}" srcOrd="1" destOrd="0" presId="urn:microsoft.com/office/officeart/2005/8/layout/process3"/>
    <dgm:cxn modelId="{92F6ED9B-47C0-4D8D-AD2D-B7104A24936B}" type="presParOf" srcId="{0506E7B3-4B6C-4C12-92AA-7056DBDA293A}" destId="{C7B3E807-968F-45E0-AC17-E19E9CE84CD4}" srcOrd="2" destOrd="0" presId="urn:microsoft.com/office/officeart/2005/8/layout/process3"/>
    <dgm:cxn modelId="{B9BF6993-26EB-4D9C-A7CB-EF6B6971BA0B}" type="presParOf" srcId="{D34E48C2-3439-47EC-A268-5489C1DD0708}" destId="{09527E8D-486A-44B4-9D5C-D74991FCD8F4}" srcOrd="1" destOrd="0" presId="urn:microsoft.com/office/officeart/2005/8/layout/process3"/>
    <dgm:cxn modelId="{63AF97A7-D05A-4F68-861D-99E73F082C57}" type="presParOf" srcId="{09527E8D-486A-44B4-9D5C-D74991FCD8F4}" destId="{F477A093-518D-4591-A1A0-B04F30A577DE}" srcOrd="0" destOrd="0" presId="urn:microsoft.com/office/officeart/2005/8/layout/process3"/>
    <dgm:cxn modelId="{784552AC-D3EC-4646-9745-AB9D5D34F196}" type="presParOf" srcId="{D34E48C2-3439-47EC-A268-5489C1DD0708}" destId="{FEB6D49A-6D90-4760-A318-A00AD6DF6326}" srcOrd="2" destOrd="0" presId="urn:microsoft.com/office/officeart/2005/8/layout/process3"/>
    <dgm:cxn modelId="{184D693A-F8F4-479A-BDED-277A8CB01A41}" type="presParOf" srcId="{FEB6D49A-6D90-4760-A318-A00AD6DF6326}" destId="{CDC2E82A-3173-49DD-AF7D-63420A8F4E89}" srcOrd="0" destOrd="0" presId="urn:microsoft.com/office/officeart/2005/8/layout/process3"/>
    <dgm:cxn modelId="{830C27B5-4A81-4D7F-AA11-98843FFD2C6B}" type="presParOf" srcId="{FEB6D49A-6D90-4760-A318-A00AD6DF6326}" destId="{D5AC038F-4A05-4451-9A00-08C4AF7821BE}" srcOrd="1" destOrd="0" presId="urn:microsoft.com/office/officeart/2005/8/layout/process3"/>
    <dgm:cxn modelId="{B794202B-0274-4A96-88AD-CDC3D215770B}" type="presParOf" srcId="{FEB6D49A-6D90-4760-A318-A00AD6DF6326}" destId="{F0CA03FA-A1EF-4DFF-A7E4-9BECCB5C71F1}" srcOrd="2" destOrd="0" presId="urn:microsoft.com/office/officeart/2005/8/layout/process3"/>
    <dgm:cxn modelId="{9B78AF35-F22E-4912-A369-EF7540020E0B}" type="presParOf" srcId="{D34E48C2-3439-47EC-A268-5489C1DD0708}" destId="{B15A0E39-4B23-43A9-98D7-DED490D5E6C0}" srcOrd="3" destOrd="0" presId="urn:microsoft.com/office/officeart/2005/8/layout/process3"/>
    <dgm:cxn modelId="{C0308CE7-C778-4DDD-8D8B-380A7DD3A6C9}" type="presParOf" srcId="{B15A0E39-4B23-43A9-98D7-DED490D5E6C0}" destId="{514F3CC6-2694-4E3E-8D93-2BC04F227A27}" srcOrd="0" destOrd="0" presId="urn:microsoft.com/office/officeart/2005/8/layout/process3"/>
    <dgm:cxn modelId="{70D59E22-D6B9-4E51-AD23-AB8210010AE6}" type="presParOf" srcId="{D34E48C2-3439-47EC-A268-5489C1DD0708}" destId="{1CB7E76E-A1FA-4623-ABE3-DC5B7ECEF8F9}" srcOrd="4" destOrd="0" presId="urn:microsoft.com/office/officeart/2005/8/layout/process3"/>
    <dgm:cxn modelId="{F9160059-7A5C-4C31-B11A-DF4F5BCBF356}" type="presParOf" srcId="{1CB7E76E-A1FA-4623-ABE3-DC5B7ECEF8F9}" destId="{43ECBB58-35C5-4FE9-89BF-CFD8F75CDD9E}" srcOrd="0" destOrd="0" presId="urn:microsoft.com/office/officeart/2005/8/layout/process3"/>
    <dgm:cxn modelId="{90B4B071-A2BC-4A5A-A929-45B1CD049A1F}" type="presParOf" srcId="{1CB7E76E-A1FA-4623-ABE3-DC5B7ECEF8F9}" destId="{29C55C3D-5872-4D67-B006-D3C956548F21}" srcOrd="1" destOrd="0" presId="urn:microsoft.com/office/officeart/2005/8/layout/process3"/>
    <dgm:cxn modelId="{B55B7BA7-BF57-40FF-B045-757AC56C4F67}" type="presParOf" srcId="{1CB7E76E-A1FA-4623-ABE3-DC5B7ECEF8F9}" destId="{7D76B9A4-0D65-46CA-8DBE-A320FD7E689E}" srcOrd="2" destOrd="0" presId="urn:microsoft.com/office/officeart/2005/8/layout/process3"/>
    <dgm:cxn modelId="{A324C69C-1962-4834-9E93-839E2650333F}" type="presParOf" srcId="{D34E48C2-3439-47EC-A268-5489C1DD0708}" destId="{6884B667-8CF6-4527-A989-6E6C7128E6C2}" srcOrd="5" destOrd="0" presId="urn:microsoft.com/office/officeart/2005/8/layout/process3"/>
    <dgm:cxn modelId="{9514DDF1-57D8-4FA7-8A88-B89905833C79}" type="presParOf" srcId="{6884B667-8CF6-4527-A989-6E6C7128E6C2}" destId="{C7B6B159-22C6-42B3-A8ED-A247D445DE60}" srcOrd="0" destOrd="0" presId="urn:microsoft.com/office/officeart/2005/8/layout/process3"/>
    <dgm:cxn modelId="{34C9A8B1-8DA3-4FDA-A673-29F2A51520EA}" type="presParOf" srcId="{D34E48C2-3439-47EC-A268-5489C1DD0708}" destId="{D4060EED-A17B-4638-826A-8C08FC0F16EE}" srcOrd="6" destOrd="0" presId="urn:microsoft.com/office/officeart/2005/8/layout/process3"/>
    <dgm:cxn modelId="{7D9042DD-EE73-4FC4-B13D-752253636782}" type="presParOf" srcId="{D4060EED-A17B-4638-826A-8C08FC0F16EE}" destId="{9EEAFD11-EC37-4654-94E7-DB9F4CB0D281}" srcOrd="0" destOrd="0" presId="urn:microsoft.com/office/officeart/2005/8/layout/process3"/>
    <dgm:cxn modelId="{2AA43305-54A5-4624-9273-EA47C8ACF939}" type="presParOf" srcId="{D4060EED-A17B-4638-826A-8C08FC0F16EE}" destId="{777F005D-BAB5-4A55-936E-FFF3E046C3D8}" srcOrd="1" destOrd="0" presId="urn:microsoft.com/office/officeart/2005/8/layout/process3"/>
    <dgm:cxn modelId="{85305588-A291-4A79-8081-9501A4823C57}" type="presParOf" srcId="{D4060EED-A17B-4638-826A-8C08FC0F16EE}" destId="{519DF1E8-E0BF-45E5-B83D-7DD7CFB78AF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8A0C75-0D44-4F4E-AAC3-FA0D55F88598}">
      <dsp:nvSpPr>
        <dsp:cNvPr id="0" name=""/>
        <dsp:cNvSpPr/>
      </dsp:nvSpPr>
      <dsp:spPr>
        <a:xfrm>
          <a:off x="1435" y="1054649"/>
          <a:ext cx="1803294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Data Labelling</a:t>
          </a:r>
        </a:p>
      </dsp:txBody>
      <dsp:txXfrm>
        <a:off x="1435" y="1054649"/>
        <a:ext cx="1803294" cy="547200"/>
      </dsp:txXfrm>
    </dsp:sp>
    <dsp:sp modelId="{C7B3E807-968F-45E0-AC17-E19E9CE84CD4}">
      <dsp:nvSpPr>
        <dsp:cNvPr id="0" name=""/>
        <dsp:cNvSpPr/>
      </dsp:nvSpPr>
      <dsp:spPr>
        <a:xfrm>
          <a:off x="370784" y="1601849"/>
          <a:ext cx="1803294" cy="253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Building dataset of 587 images and labeled them using AutoML vision and AWS</a:t>
          </a:r>
        </a:p>
      </dsp:txBody>
      <dsp:txXfrm>
        <a:off x="423601" y="1654666"/>
        <a:ext cx="1697660" cy="2425166"/>
      </dsp:txXfrm>
    </dsp:sp>
    <dsp:sp modelId="{09527E8D-486A-44B4-9D5C-D74991FCD8F4}">
      <dsp:nvSpPr>
        <dsp:cNvPr id="0" name=""/>
        <dsp:cNvSpPr/>
      </dsp:nvSpPr>
      <dsp:spPr>
        <a:xfrm>
          <a:off x="2078102" y="1103765"/>
          <a:ext cx="579550" cy="448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078102" y="1193559"/>
        <a:ext cx="444860" cy="269380"/>
      </dsp:txXfrm>
    </dsp:sp>
    <dsp:sp modelId="{D5AC038F-4A05-4451-9A00-08C4AF7821BE}">
      <dsp:nvSpPr>
        <dsp:cNvPr id="0" name=""/>
        <dsp:cNvSpPr/>
      </dsp:nvSpPr>
      <dsp:spPr>
        <a:xfrm>
          <a:off x="2898220" y="1054649"/>
          <a:ext cx="1803294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Model Training</a:t>
          </a:r>
        </a:p>
      </dsp:txBody>
      <dsp:txXfrm>
        <a:off x="2898220" y="1054649"/>
        <a:ext cx="1803294" cy="547200"/>
      </dsp:txXfrm>
    </dsp:sp>
    <dsp:sp modelId="{F0CA03FA-A1EF-4DFF-A7E4-9BECCB5C71F1}">
      <dsp:nvSpPr>
        <dsp:cNvPr id="0" name=""/>
        <dsp:cNvSpPr/>
      </dsp:nvSpPr>
      <dsp:spPr>
        <a:xfrm>
          <a:off x="3267570" y="1601849"/>
          <a:ext cx="1803294" cy="253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Google AutoML auto-trains while AWS uses a Jupyter Notebook to train</a:t>
          </a:r>
        </a:p>
      </dsp:txBody>
      <dsp:txXfrm>
        <a:off x="3320387" y="1654666"/>
        <a:ext cx="1697660" cy="2425166"/>
      </dsp:txXfrm>
    </dsp:sp>
    <dsp:sp modelId="{B15A0E39-4B23-43A9-98D7-DED490D5E6C0}">
      <dsp:nvSpPr>
        <dsp:cNvPr id="0" name=""/>
        <dsp:cNvSpPr/>
      </dsp:nvSpPr>
      <dsp:spPr>
        <a:xfrm>
          <a:off x="4974887" y="1103765"/>
          <a:ext cx="579550" cy="448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974887" y="1193559"/>
        <a:ext cx="444860" cy="269380"/>
      </dsp:txXfrm>
    </dsp:sp>
    <dsp:sp modelId="{29C55C3D-5872-4D67-B006-D3C956548F21}">
      <dsp:nvSpPr>
        <dsp:cNvPr id="0" name=""/>
        <dsp:cNvSpPr/>
      </dsp:nvSpPr>
      <dsp:spPr>
        <a:xfrm>
          <a:off x="5795006" y="1054649"/>
          <a:ext cx="1803294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Model analysis</a:t>
          </a:r>
        </a:p>
      </dsp:txBody>
      <dsp:txXfrm>
        <a:off x="5795006" y="1054649"/>
        <a:ext cx="1803294" cy="547200"/>
      </dsp:txXfrm>
    </dsp:sp>
    <dsp:sp modelId="{7D76B9A4-0D65-46CA-8DBE-A320FD7E689E}">
      <dsp:nvSpPr>
        <dsp:cNvPr id="0" name=""/>
        <dsp:cNvSpPr/>
      </dsp:nvSpPr>
      <dsp:spPr>
        <a:xfrm>
          <a:off x="6164355" y="1601849"/>
          <a:ext cx="1803294" cy="253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Automatic analysis of the trained model in terms of precision and recall</a:t>
          </a:r>
        </a:p>
      </dsp:txBody>
      <dsp:txXfrm>
        <a:off x="6217172" y="1654666"/>
        <a:ext cx="1697660" cy="2425166"/>
      </dsp:txXfrm>
    </dsp:sp>
    <dsp:sp modelId="{6884B667-8CF6-4527-A989-6E6C7128E6C2}">
      <dsp:nvSpPr>
        <dsp:cNvPr id="0" name=""/>
        <dsp:cNvSpPr/>
      </dsp:nvSpPr>
      <dsp:spPr>
        <a:xfrm>
          <a:off x="7871673" y="1103765"/>
          <a:ext cx="579550" cy="448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7871673" y="1193559"/>
        <a:ext cx="444860" cy="269380"/>
      </dsp:txXfrm>
    </dsp:sp>
    <dsp:sp modelId="{777F005D-BAB5-4A55-936E-FFF3E046C3D8}">
      <dsp:nvSpPr>
        <dsp:cNvPr id="0" name=""/>
        <dsp:cNvSpPr/>
      </dsp:nvSpPr>
      <dsp:spPr>
        <a:xfrm>
          <a:off x="8691792" y="1054649"/>
          <a:ext cx="1803294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Predictions</a:t>
          </a:r>
        </a:p>
      </dsp:txBody>
      <dsp:txXfrm>
        <a:off x="8691792" y="1054649"/>
        <a:ext cx="1803294" cy="547200"/>
      </dsp:txXfrm>
    </dsp:sp>
    <dsp:sp modelId="{519DF1E8-E0BF-45E5-B83D-7DD7CFB78AFA}">
      <dsp:nvSpPr>
        <dsp:cNvPr id="0" name=""/>
        <dsp:cNvSpPr/>
      </dsp:nvSpPr>
      <dsp:spPr>
        <a:xfrm>
          <a:off x="9061141" y="1601849"/>
          <a:ext cx="1803294" cy="253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In order to compare precision and recall, both models perform test predictions </a:t>
          </a:r>
        </a:p>
      </dsp:txBody>
      <dsp:txXfrm>
        <a:off x="9113958" y="1654666"/>
        <a:ext cx="1697660" cy="2425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0E22-A35E-4B09-91C8-35705CEA7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AF3B79-9B36-4B5F-AA44-885B76CE38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A1B7B-64EE-4951-8FAD-40C1C11DB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F041F-1E2B-400F-B4D2-2CA27802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DAB0-AC6B-4E75-BFA7-B1C17B530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9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3B3F6-B9AE-487B-8FCD-809D92A9A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3D27F-DDF9-4CED-B382-92F7B559D3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0A75E-1FF0-4F0C-AD88-D2B09E30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B9809-C9DD-45CB-AEA9-A79D1A3D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347C3-E975-4E87-BFE5-07F95E56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7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04F1C2-A714-4FB1-9419-91D28164FC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29075-2A1F-405C-AE4E-85490ECB5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7C889-7345-4E46-8249-23FC0608F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59153-50D8-47E1-94A8-1E2196D0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58B60-6330-4F4F-99B0-CD271D79E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11217-8C3E-4A7A-B6BD-2D4DD53EB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49DA0-CF12-4EE6-982F-2A472CD07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CD8D9-B8BE-446C-8D2F-CCE282C96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7D831-B0F2-4BDC-AC50-216C07210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450E-3990-46DD-8149-EB5525F8D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79E9-16F7-4A61-BBDB-D0760F586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2B051-73BC-4F3E-B97D-60A0405EC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2EB6C-EFA0-4603-87D8-797BE6AEE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A6B40-A69B-4AFB-8F19-910363081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BBF61-D6A8-4C0C-B975-D93B69439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6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E8F9-AB4D-4A1E-BEC2-0C54A3357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33963-32AD-4D23-BD2E-025924854C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924CF8-F88A-49B4-87CA-AA31A0FFA8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E7728-973C-4E60-8E98-FEF866EE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3E851-97DD-4AD8-9CC2-99069417B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92077-3D86-47BF-A137-0EC2E084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7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F63B-0104-4F19-9C55-109652416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691E1-3740-4FDA-8057-3BCFF4317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57C974-C426-4EF9-B6E5-812EF0ED6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BDB133-E604-4E6B-8A41-B20BDBD24A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23595-E575-4A6E-A374-5860AABEB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85E0A5-FD7B-4834-A26A-5193329B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694548-BD47-4F9D-89FF-F2CD4EC06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99E4C0-1328-4EF2-9B28-47982C504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556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7204F-C55A-4356-BCA1-EE96C2AA6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1F10C-C2B7-4DA2-8EC5-1CDD0123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ACFA3-85E5-4674-99D6-E6696E86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620A59-27B5-495F-B18B-784DE6BD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31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AB5E9C-3C24-446B-A8CE-BBED41AA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E11DDC-2393-42B4-8FD0-FEE03977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CD445-EAB0-4C20-B87E-78E6EC542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25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D5DF9-A5DF-4044-BC18-E78B8799A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0165C-FEE7-49EE-8930-0B8094005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F455B-BB25-4009-8934-578D33E62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4CCC7-CF8C-45AC-830C-8433F32FE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DF224-00B4-45A1-AF63-3A98E781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48CDF-8A23-414A-BBD8-941A6E05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0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C306-1469-41E4-A1D2-69A869711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B4001C-040B-4644-ADFE-C87F6BAE2A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1250C7-ACBF-4F22-9791-9365F4EF52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8E488-152F-4F0B-8D92-B319DFCB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2CE901-764A-46BC-B36F-DC12B132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0BDF6-5E8A-4C51-B9AD-109212014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00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14B404-D36A-42B0-ABE2-1F31F2E02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92B57-8B40-4423-BED8-C3A5C28B8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B3977-40C5-4B74-BA39-26D2DFDB6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B2898-4BDC-4200-818C-1B753D2CAF47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B1443-7242-4B48-AA2B-294B50C6F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8EFEA-61F9-4A2A-8C69-6501B7FBA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CCC0B-5ED7-426E-9743-F46351C61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10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C5061-B32E-4728-BC59-E9F6ECE8C1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DermaDetect: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177FB-573B-464A-A5BF-E221105553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Medical Image Analysis for skin conditions and rashes via Convolutional Neural Networks</a:t>
            </a:r>
          </a:p>
          <a:p>
            <a:endParaRPr lang="en-US" dirty="0"/>
          </a:p>
          <a:p>
            <a:r>
              <a:rPr lang="en-US" sz="1400" dirty="0"/>
              <a:t>Siddharth Sharma, BASIS Independent Silicon Valley</a:t>
            </a:r>
          </a:p>
        </p:txBody>
      </p:sp>
    </p:spTree>
    <p:extLst>
      <p:ext uri="{BB962C8B-B14F-4D97-AF65-F5344CB8AC3E}">
        <p14:creationId xmlns:p14="http://schemas.microsoft.com/office/powerpoint/2010/main" val="837971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487B6-FCF3-4EBB-879A-FB7FB0298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87131-03AC-4091-8E2B-69529CDC7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600" dirty="0"/>
              <a:t>Type of Deep Neural Network </a:t>
            </a:r>
          </a:p>
          <a:p>
            <a:r>
              <a:rPr lang="en-US" sz="2600" dirty="0"/>
              <a:t>Assumes that input is an image </a:t>
            </a:r>
            <a:r>
              <a:rPr lang="en-US" sz="2600" dirty="0">
                <a:sym typeface="Wingdings" panose="05000000000000000000" pitchFamily="2" charset="2"/>
              </a:rPr>
              <a:t> converts that image to matrix of RGB values</a:t>
            </a:r>
            <a:endParaRPr lang="en-US" sz="2600" dirty="0"/>
          </a:p>
          <a:p>
            <a:r>
              <a:rPr lang="en-US" sz="2600" dirty="0"/>
              <a:t>Activation function is ReLU (Introduces nonlinearity!)</a:t>
            </a:r>
          </a:p>
          <a:p>
            <a:r>
              <a:rPr lang="en-US" sz="2600" dirty="0"/>
              <a:t>Uses spatial structure (special arrangement of neurons) and pooling (statistical downsampling)</a:t>
            </a:r>
          </a:p>
        </p:txBody>
      </p:sp>
      <p:pic>
        <p:nvPicPr>
          <p:cNvPr id="4100" name="Picture 4" descr="Image result for alexnet">
            <a:extLst>
              <a:ext uri="{FF2B5EF4-FFF2-40B4-BE49-F238E27FC236}">
                <a16:creationId xmlns:a16="http://schemas.microsoft.com/office/drawing/2014/main" id="{4B705C3B-1A67-4012-88FA-600AD68DB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166" y="4952867"/>
            <a:ext cx="6209389" cy="176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BC8F5B-EF6B-4FAD-9CBE-3EBD604BF662}"/>
              </a:ext>
            </a:extLst>
          </p:cNvPr>
          <p:cNvSpPr txBox="1"/>
          <p:nvPr/>
        </p:nvSpPr>
        <p:spPr>
          <a:xfrm>
            <a:off x="6333688" y="4622334"/>
            <a:ext cx="2818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AlexNet CNN layering</a:t>
            </a:r>
          </a:p>
        </p:txBody>
      </p:sp>
    </p:spTree>
    <p:extLst>
      <p:ext uri="{BB962C8B-B14F-4D97-AF65-F5344CB8AC3E}">
        <p14:creationId xmlns:p14="http://schemas.microsoft.com/office/powerpoint/2010/main" val="3433769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A45C7-5D4C-4C78-A5CD-6182304F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10" descr="Image result for convolutional neural network">
            <a:extLst>
              <a:ext uri="{FF2B5EF4-FFF2-40B4-BE49-F238E27FC236}">
                <a16:creationId xmlns:a16="http://schemas.microsoft.com/office/drawing/2014/main" id="{BDDB1E85-A551-4F35-BA7A-E956A8AE4E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" t="20555" r="-259" b="3737"/>
          <a:stretch/>
        </p:blipFill>
        <p:spPr bwMode="auto">
          <a:xfrm>
            <a:off x="2058085" y="2066802"/>
            <a:ext cx="8075830" cy="272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039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08024-4286-425C-888E-13F33983B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AutoML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12596-AFBA-46DD-A753-F2AB6C19E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Throughout the experiment, I compared the performance of my CNN model to Google’s Machine Learning Service (AutoML vision)</a:t>
            </a:r>
          </a:p>
          <a:p>
            <a:r>
              <a:rPr lang="en-US" sz="2600" dirty="0">
                <a:cs typeface="Arial" panose="020B0604020202020204" pitchFamily="34" charset="0"/>
              </a:rPr>
              <a:t>Google AutoML is a pay-per-use GCP API which fits a neural network for a given regression or classification problem using transfer learning</a:t>
            </a:r>
          </a:p>
          <a:p>
            <a:r>
              <a:rPr lang="en-US" sz="2600" dirty="0">
                <a:cs typeface="Arial" panose="020B0604020202020204" pitchFamily="34" charset="0"/>
              </a:rPr>
              <a:t>The system is relatively simple to navigate and use, as all labeling and training is automatically performed by the model</a:t>
            </a:r>
          </a:p>
          <a:p>
            <a:r>
              <a:rPr lang="en-US" sz="2600" dirty="0">
                <a:cs typeface="Arial" panose="020B0604020202020204" pitchFamily="34" charset="0"/>
              </a:rPr>
              <a:t>This approach represents the state of the art architectures and models currently being developed by software companies to enhance previously used Machine Learning systems</a:t>
            </a:r>
          </a:p>
          <a:p>
            <a:r>
              <a:rPr lang="en-US" sz="2600" dirty="0">
                <a:cs typeface="Arial" panose="020B0604020202020204" pitchFamily="34" charset="0"/>
              </a:rPr>
              <a:t>Comparison was conducted to visualize the differences between my model made from scratch and the industrial image recognition API</a:t>
            </a:r>
          </a:p>
          <a:p>
            <a:endParaRPr lang="en-US" sz="2600" dirty="0">
              <a:cs typeface="Arial" panose="020B0604020202020204" pitchFamily="34" charset="0"/>
            </a:endParaRPr>
          </a:p>
          <a:p>
            <a:endParaRPr lang="en-US" sz="2600" dirty="0"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7170" name="Picture 2" descr="Image result for google automl vision">
            <a:extLst>
              <a:ext uri="{FF2B5EF4-FFF2-40B4-BE49-F238E27FC236}">
                <a16:creationId xmlns:a16="http://schemas.microsoft.com/office/drawing/2014/main" id="{D26C3D18-21F7-4728-A2B7-23BAC9206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7540" y="2819"/>
            <a:ext cx="2356558" cy="13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415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C5A2-2E5F-4BDD-BDEE-69BC1051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87C15-7938-405E-9B11-31227AFD5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CNN across original dataset to extract probability distributions and test for accuracy (precision and recall) on set of validation images </a:t>
            </a:r>
          </a:p>
          <a:p>
            <a:r>
              <a:rPr lang="en-US" dirty="0"/>
              <a:t>Train ResNet model through AWS Sage maker </a:t>
            </a:r>
          </a:p>
          <a:p>
            <a:r>
              <a:rPr lang="en-US" dirty="0"/>
              <a:t>Analyze performance on a validation (test) dataset </a:t>
            </a:r>
          </a:p>
          <a:p>
            <a:r>
              <a:rPr lang="en-US" dirty="0"/>
              <a:t>Through a Jupyter notebook</a:t>
            </a:r>
          </a:p>
          <a:p>
            <a:r>
              <a:rPr lang="en-US" dirty="0"/>
              <a:t>Compare to state-of-the-art models (Google AutoML)</a:t>
            </a:r>
          </a:p>
        </p:txBody>
      </p:sp>
      <p:pic>
        <p:nvPicPr>
          <p:cNvPr id="5122" name="Picture 2" descr="Image result for resnet">
            <a:extLst>
              <a:ext uri="{FF2B5EF4-FFF2-40B4-BE49-F238E27FC236}">
                <a16:creationId xmlns:a16="http://schemas.microsoft.com/office/drawing/2014/main" id="{68CDCDF0-5198-4FE2-B17C-F9A398597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6708" y="3187700"/>
            <a:ext cx="1895475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979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8445F-C1FA-4B54-B81B-EE48C99E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Accuracy and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F3AB3-9C27-400B-940F-63AA7D0D9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accuracy of the diagnosis for my app will be measured in terms of precision and recall </a:t>
            </a:r>
          </a:p>
          <a:p>
            <a:r>
              <a:rPr lang="en-US" dirty="0"/>
              <a:t>A high precision model produces fewer false positives. </a:t>
            </a:r>
          </a:p>
          <a:p>
            <a:r>
              <a:rPr lang="en-US" dirty="0"/>
              <a:t>A high recall model produces fewer false negatives. </a:t>
            </a:r>
          </a:p>
          <a:p>
            <a:r>
              <a:rPr lang="en-US" dirty="0"/>
              <a:t>Weight precision and recall side-by-side to find average precision</a:t>
            </a:r>
          </a:p>
        </p:txBody>
      </p:sp>
    </p:spTree>
    <p:extLst>
      <p:ext uri="{BB962C8B-B14F-4D97-AF65-F5344CB8AC3E}">
        <p14:creationId xmlns:p14="http://schemas.microsoft.com/office/powerpoint/2010/main" val="66216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EDBD0-7E62-4601-B635-ED8E5FBB2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B0E7E-515F-4575-BD4F-BCEB8DFB6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7DFDBC-4171-471C-9515-85C8819F92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5738375"/>
              </p:ext>
            </p:extLst>
          </p:nvPr>
        </p:nvGraphicFramePr>
        <p:xfrm>
          <a:off x="663064" y="835350"/>
          <a:ext cx="10865871" cy="5187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4918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C1563-B2BF-4751-BA98-E40D51A90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9219B-1536-413C-8CED-4FB9D6AB0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Looked for existing dataset for medical images of the selected skin conditions on HPI, Kaggle – Nothing found</a:t>
            </a:r>
          </a:p>
          <a:p>
            <a:r>
              <a:rPr lang="en-US" sz="2600" dirty="0"/>
              <a:t>Reached out to Medical Institutions – ex. UCSF, Stanford Medical</a:t>
            </a:r>
          </a:p>
          <a:p>
            <a:r>
              <a:rPr lang="en-US" sz="2600" dirty="0"/>
              <a:t>Decided to create own dataset from scratch of quality images of the 11 skin conditions </a:t>
            </a:r>
          </a:p>
          <a:p>
            <a:r>
              <a:rPr lang="en-US" sz="2600" dirty="0"/>
              <a:t>In total, collected 587 “quality” images due to low availability of quality data</a:t>
            </a:r>
          </a:p>
          <a:p>
            <a:r>
              <a:rPr lang="en-US" sz="2600" dirty="0"/>
              <a:t>Quality images are defined as above a certain resolution, and portraying the specific skin condition in a large enough area , with proper lighting</a:t>
            </a:r>
          </a:p>
        </p:txBody>
      </p:sp>
    </p:spTree>
    <p:extLst>
      <p:ext uri="{BB962C8B-B14F-4D97-AF65-F5344CB8AC3E}">
        <p14:creationId xmlns:p14="http://schemas.microsoft.com/office/powerpoint/2010/main" val="535008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916ED-70AB-4655-BA0A-F62AD8F79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BCA2E-9FA0-4DB8-B4F8-0E50BD939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1F900-04EC-4EB7-81DF-222619025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938" y="2172383"/>
            <a:ext cx="3771900" cy="25132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098767-B55B-495D-9577-73120E941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164" y="2172383"/>
            <a:ext cx="3771900" cy="25132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378E66-00E6-4E5E-86D8-84A517C51812}"/>
              </a:ext>
            </a:extLst>
          </p:cNvPr>
          <p:cNvSpPr txBox="1"/>
          <p:nvPr/>
        </p:nvSpPr>
        <p:spPr>
          <a:xfrm>
            <a:off x="2298583" y="1543574"/>
            <a:ext cx="2045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High-Quality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73F16-39A9-4D34-A330-54C313699C7B}"/>
              </a:ext>
            </a:extLst>
          </p:cNvPr>
          <p:cNvSpPr txBox="1"/>
          <p:nvPr/>
        </p:nvSpPr>
        <p:spPr>
          <a:xfrm>
            <a:off x="8180491" y="1543574"/>
            <a:ext cx="2045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Low-Quality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732884-0D9D-4DF5-9B52-E7AEB258F635}"/>
              </a:ext>
            </a:extLst>
          </p:cNvPr>
          <p:cNvSpPr txBox="1"/>
          <p:nvPr/>
        </p:nvSpPr>
        <p:spPr>
          <a:xfrm>
            <a:off x="2155970" y="4945093"/>
            <a:ext cx="3439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/>
              <a:t>Good lighting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Detailed portrayal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High Resolution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8C6EA4-6C25-4625-A979-913340539821}"/>
              </a:ext>
            </a:extLst>
          </p:cNvPr>
          <p:cNvSpPr txBox="1"/>
          <p:nvPr/>
        </p:nvSpPr>
        <p:spPr>
          <a:xfrm>
            <a:off x="7819937" y="4945093"/>
            <a:ext cx="3439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/>
              <a:t>Bad lighting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Far portrayal (not close enough)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Lower Resolution</a:t>
            </a:r>
          </a:p>
        </p:txBody>
      </p:sp>
    </p:spTree>
    <p:extLst>
      <p:ext uri="{BB962C8B-B14F-4D97-AF65-F5344CB8AC3E}">
        <p14:creationId xmlns:p14="http://schemas.microsoft.com/office/powerpoint/2010/main" val="2054944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CA35D-0A51-4F8C-B2FD-93E7A767C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Collection, Preparation, Labeling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CBF95-D9F1-49B7-B600-EFC0837F2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882" indent="-342882"/>
            <a:r>
              <a:rPr lang="en-US" dirty="0">
                <a:cs typeface="Arial" panose="020B0604020202020204" pitchFamily="34" charset="0"/>
              </a:rPr>
              <a:t>Collected images from various public sites and datasets for the 11 skin conditions. </a:t>
            </a:r>
          </a:p>
          <a:p>
            <a:pPr marL="342882" indent="-342882"/>
            <a:r>
              <a:rPr lang="en-US" dirty="0">
                <a:cs typeface="Arial" panose="020B0604020202020204" pitchFamily="34" charset="0"/>
              </a:rPr>
              <a:t>Didn't use any human subjects in this experiment as many of these skin conditions are contagious. </a:t>
            </a:r>
          </a:p>
          <a:p>
            <a:pPr marL="342882" indent="-342882"/>
            <a:r>
              <a:rPr lang="en-US" dirty="0">
                <a:cs typeface="Arial" panose="020B0604020202020204" pitchFamily="34" charset="0"/>
              </a:rPr>
              <a:t>All the images for skin conditions came from web and public digital archives with an emphasis for quality as previously mentioned</a:t>
            </a:r>
          </a:p>
          <a:p>
            <a:pPr marL="342882" indent="-342882"/>
            <a:r>
              <a:rPr lang="en-US" dirty="0">
                <a:cs typeface="Arial" panose="020B0604020202020204" pitchFamily="34" charset="0"/>
              </a:rPr>
              <a:t>I created and labeled a dataset with 337 images of 11 skin conditions. </a:t>
            </a:r>
          </a:p>
          <a:p>
            <a:pPr marL="342882" indent="-342882"/>
            <a:r>
              <a:rPr lang="en-US" dirty="0">
                <a:cs typeface="Arial" panose="020B0604020202020204" pitchFamily="34" charset="0"/>
              </a:rPr>
              <a:t>I used two tools to perform labeling: 1. Google AutoML, and 2. Amazon SageMaker Ground Truth, which is a data labeling tool. The labels in my dataset are the 11 skins conditions.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871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36E20-E1C8-4DF0-807B-0DA7BAB16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E9F3E-6170-482C-830C-6D84B50AB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I trained my model using two softwares: 1) Google AutoML Vision, and 2) AWS SageMaker. 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In Google AutoML vision, the model is automatically trained for you once you have provided labeled images.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 In AWS SageMaker, I created a Jupyter notebook to first analyze my input labeled dataset, and then another Jupyter notebook to train a model using the ResNet image classification algorithm.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282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B821-797E-4332-AC95-884637FA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and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78D12-CA43-4F4C-8712-76C9C7988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An example of a project in the past where I worked with DL and Conv. Neural Nets for Medical Imaging</a:t>
            </a:r>
          </a:p>
          <a:p>
            <a:r>
              <a:rPr lang="en-US" sz="2600" dirty="0"/>
              <a:t>This project is a more </a:t>
            </a:r>
            <a:r>
              <a:rPr lang="en-US" sz="2600" i="1" dirty="0"/>
              <a:t>qualitative</a:t>
            </a:r>
            <a:r>
              <a:rPr lang="en-US" sz="2600" dirty="0"/>
              <a:t> medical imaging analysis</a:t>
            </a:r>
            <a:endParaRPr lang="en-US" sz="1800" dirty="0"/>
          </a:p>
          <a:p>
            <a:r>
              <a:rPr lang="en-US" sz="2600" dirty="0"/>
              <a:t>If I were to pursue an internship, I would look for work with tumors or cancer as mammograms or MRI scans are easily available</a:t>
            </a:r>
          </a:p>
          <a:p>
            <a:r>
              <a:rPr lang="en-US" sz="2600" dirty="0"/>
              <a:t>I am looking to apply my skills in ML and DL to radiology or pathology</a:t>
            </a:r>
          </a:p>
        </p:txBody>
      </p:sp>
    </p:spTree>
    <p:extLst>
      <p:ext uri="{BB962C8B-B14F-4D97-AF65-F5344CB8AC3E}">
        <p14:creationId xmlns:p14="http://schemas.microsoft.com/office/powerpoint/2010/main" val="602220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6713-09BF-4B90-9AF5-F02F24053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 Analysis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B39ED-0DAD-4892-8A40-873F3B6AB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>
                <a:cs typeface="Arial" panose="020B0604020202020204" pitchFamily="34" charset="0"/>
              </a:rPr>
              <a:t>Google AutoML performs an automatic analysis of the trained model in terms of precision and recall. It also shows a confusion matrix. </a:t>
            </a:r>
          </a:p>
          <a:p>
            <a:r>
              <a:rPr lang="en-US" sz="2600" dirty="0">
                <a:cs typeface="Arial" panose="020B0604020202020204" pitchFamily="34" charset="0"/>
              </a:rPr>
              <a:t>For my ResNet model, precision and recall can be calculated via the F1 score which takes the harmonic mean of the precision and recall</a:t>
            </a:r>
          </a:p>
          <a:p>
            <a:r>
              <a:rPr lang="en-US" sz="2600" dirty="0">
                <a:cs typeface="Arial" panose="020B0604020202020204" pitchFamily="34" charset="0"/>
              </a:rPr>
              <a:t>The harmonic mean is a mean without extreme outliers (weighted average)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85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96BA6-DCFE-4085-9A3F-185C7A17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45D8-17A2-45B7-A75A-859B8A29F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used Google AutoML to compare the accuracy (precision and recall) of current state of the art models to my Jupyter notebook (AWS SageMaker training) to perform predictions on a test dataset. </a:t>
            </a:r>
          </a:p>
          <a:p>
            <a:r>
              <a:rPr lang="en-US" dirty="0"/>
              <a:t>Such predictions return a probability distribution on whether test image matches one or more classes of skins conditions. </a:t>
            </a:r>
          </a:p>
          <a:p>
            <a:r>
              <a:rPr lang="en-US" dirty="0"/>
              <a:t>Each prediction provides the top five labels for each input image with the respective probabilities for each label</a:t>
            </a:r>
          </a:p>
        </p:txBody>
      </p:sp>
    </p:spTree>
    <p:extLst>
      <p:ext uri="{BB962C8B-B14F-4D97-AF65-F5344CB8AC3E}">
        <p14:creationId xmlns:p14="http://schemas.microsoft.com/office/powerpoint/2010/main" val="480193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C7E78-EF61-49F0-A8EF-B447429E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36C4D-27B3-414E-A966-ACD87C597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12" descr="https://lh3.googleusercontent.com/-3i3w3eDzBzs/XARxy5s9MGI/AAAAAAAAGyE/uho8iZV08pkNyuhuW0NtBZJNsQYKVBi4ACE0YBhgL/w2000/Screen%2BShot%2B2018-12-02%2Bat%2B3.36.50%2BPM.png">
            <a:extLst>
              <a:ext uri="{FF2B5EF4-FFF2-40B4-BE49-F238E27FC236}">
                <a16:creationId xmlns:a16="http://schemas.microsoft.com/office/drawing/2014/main" id="{C43BCAB4-BB21-47F6-80A5-D998706FD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49" y="2057880"/>
            <a:ext cx="4931638" cy="27422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https://lh3.googleusercontent.com/-e6CaP2jOcKI/XARxYHx_A8I/AAAAAAAAGxs/sLTS2YeIdc4RNZX5b94jWIp8OrkwNHoOwCE0YBhgL/w2000/Screen%2BShot%2B2018-12-02%2Bat%2B3.34.20%2BPM.png">
            <a:extLst>
              <a:ext uri="{FF2B5EF4-FFF2-40B4-BE49-F238E27FC236}">
                <a16:creationId xmlns:a16="http://schemas.microsoft.com/office/drawing/2014/main" id="{2AA3500E-AB82-4029-82B2-75C01B29B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757" y="2057880"/>
            <a:ext cx="5027043" cy="27240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290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716A2-6DF9-461C-A26C-D6FED634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ResNet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6DD6A-02B5-4D4C-9A75-8CDE9CCFE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Chose over GoogleNet, AlexNet, Keras Sequential CNN and Tensorflow API </a:t>
            </a:r>
          </a:p>
          <a:p>
            <a:pPr lvl="1"/>
            <a:r>
              <a:rPr lang="en-US" dirty="0"/>
              <a:t>Minimized training error</a:t>
            </a:r>
          </a:p>
          <a:p>
            <a:r>
              <a:rPr lang="en-US" dirty="0"/>
              <a:t>34 layer with reformulated layers (with residual functions)</a:t>
            </a:r>
          </a:p>
          <a:p>
            <a:r>
              <a:rPr lang="en-US" dirty="0"/>
              <a:t>Hyperparameters (post-optimization)</a:t>
            </a:r>
          </a:p>
          <a:p>
            <a:pPr lvl="1"/>
            <a:r>
              <a:rPr lang="en-US" dirty="0"/>
              <a:t>Epochs: 30 </a:t>
            </a:r>
          </a:p>
          <a:p>
            <a:pPr lvl="1"/>
            <a:r>
              <a:rPr lang="en-US" dirty="0"/>
              <a:t>Learning rate: 0.1 </a:t>
            </a:r>
          </a:p>
          <a:p>
            <a:pPr lvl="1"/>
            <a:r>
              <a:rPr lang="en-US" dirty="0"/>
              <a:t>Layers: 34 (did try 101) </a:t>
            </a:r>
          </a:p>
          <a:p>
            <a:pPr lvl="1"/>
            <a:r>
              <a:rPr lang="en-US" dirty="0"/>
              <a:t>Image Shape: 3, 244, 244 </a:t>
            </a:r>
          </a:p>
          <a:p>
            <a:pPr lvl="1"/>
            <a:r>
              <a:rPr lang="en-US" dirty="0"/>
              <a:t>Classes: 11</a:t>
            </a:r>
          </a:p>
          <a:p>
            <a:r>
              <a:rPr lang="en-US" dirty="0"/>
              <a:t>Use of batch normalization</a:t>
            </a:r>
          </a:p>
          <a:p>
            <a:pPr lvl="1"/>
            <a:r>
              <a:rPr lang="en-US" dirty="0"/>
              <a:t>Reduced covariance shift and created greater independence</a:t>
            </a:r>
          </a:p>
        </p:txBody>
      </p:sp>
      <p:pic>
        <p:nvPicPr>
          <p:cNvPr id="1026" name="Picture 2" descr="https://lh4.googleusercontent.com/KzDbqtGPgDajuAupuV2tm6QH1oZTUxMhnvhwrmsuFJLTNY75MpfE_09XO-TZ82SvtqLG4Mhu4j0CkjPLo0e0K3IRprk8RWAX-JO3WUU65RntqIvYJdnjVzpID4-jgdszaFmf-MpD">
            <a:extLst>
              <a:ext uri="{FF2B5EF4-FFF2-40B4-BE49-F238E27FC236}">
                <a16:creationId xmlns:a16="http://schemas.microsoft.com/office/drawing/2014/main" id="{29935B52-555F-4F80-98F9-BE92EDAEC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1923" y="2967657"/>
            <a:ext cx="2988337" cy="206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549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05B7-C53E-4FF3-BDAF-EDFA596D5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2D204-051A-4B8A-982F-20802028D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Residual Network (ResNet)</a:t>
            </a:r>
          </a:p>
          <a:p>
            <a:pPr marL="0" indent="0">
              <a:buNone/>
            </a:pPr>
            <a:r>
              <a:rPr lang="en-US" dirty="0"/>
              <a:t>Visualization</a:t>
            </a:r>
          </a:p>
        </p:txBody>
      </p:sp>
      <p:pic>
        <p:nvPicPr>
          <p:cNvPr id="2050" name="Picture 2" descr="https://lh4.googleusercontent.com/DJEfbbjOuhFVeRO7iZg3QZyEyizCH5bAxS-SGtFD6VPfRKe7XGHqUm2l916YxHogjv0Lpo2Y5EnlW72lvvRe7VW7BY2i5S6WqugU1X8vcD6jNZ4lGCWXv3owEXkb16UmR9v7pZKr">
            <a:extLst>
              <a:ext uri="{FF2B5EF4-FFF2-40B4-BE49-F238E27FC236}">
                <a16:creationId xmlns:a16="http://schemas.microsoft.com/office/drawing/2014/main" id="{677CBEDA-3B25-46BF-9A43-43C523E55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3173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91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288A4-6094-4F07-9E5A-EA451EA7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Jupyter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00329-97BA-418D-A00F-0F98AFA22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python for downloading dataset and creating training job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DE003-BC70-453A-A0FE-35CB3B728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26" y="2668212"/>
            <a:ext cx="9336947" cy="382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40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19F3-083B-428F-BEFF-7010B0FEB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Performances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0C5E7-1EB1-4566-97DC-D2E57D43A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Industrial Approach (Google AutoML)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6BCBF-3CF9-42C2-AD6E-46BC99186D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Precision: 0.898</a:t>
            </a:r>
          </a:p>
          <a:p>
            <a:r>
              <a:rPr lang="en-US" dirty="0"/>
              <a:t>Recall: 0.634</a:t>
            </a:r>
          </a:p>
          <a:p>
            <a:r>
              <a:rPr lang="en-US" b="1" dirty="0"/>
              <a:t>Avg. Precision: 0.887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91B8C5-7F9F-45C2-8FE2-B7FE37556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My self-trained ResNet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B8AAB3-30DB-4D9F-B538-EE3EB2453E3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Precision: 0.925</a:t>
            </a:r>
          </a:p>
          <a:p>
            <a:r>
              <a:rPr lang="en-US" dirty="0"/>
              <a:t>Recall: 0.681</a:t>
            </a:r>
          </a:p>
          <a:p>
            <a:r>
              <a:rPr lang="en-US" b="1" dirty="0"/>
              <a:t>Avg. Precision: 0.917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700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0F42E-F3FD-47F7-B3D8-51025543E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RoC</a:t>
            </a:r>
            <a:r>
              <a:rPr lang="en-US" dirty="0"/>
              <a:t> AUC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96CD8-CE8E-43CA-B102-1F263FF5C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had read several previous papers on an implementation of a CNN model for medical diagnosis and saw the use of a </a:t>
            </a:r>
            <a:r>
              <a:rPr lang="en-US" dirty="0" err="1"/>
              <a:t>RoC</a:t>
            </a:r>
            <a:r>
              <a:rPr lang="en-US" dirty="0"/>
              <a:t> curve</a:t>
            </a:r>
          </a:p>
          <a:p>
            <a:pPr lvl="1"/>
            <a:r>
              <a:rPr lang="en-US" dirty="0"/>
              <a:t>Receiver Operating Characteristic Curve </a:t>
            </a:r>
          </a:p>
          <a:p>
            <a:r>
              <a:rPr lang="en-US" dirty="0"/>
              <a:t>Similarly, I tried to generate a </a:t>
            </a:r>
            <a:r>
              <a:rPr lang="en-US" dirty="0" err="1"/>
              <a:t>RoC</a:t>
            </a:r>
            <a:r>
              <a:rPr lang="en-US" dirty="0"/>
              <a:t> AUC curve for my multi-classification problem but had little success </a:t>
            </a:r>
          </a:p>
          <a:p>
            <a:pPr lvl="1"/>
            <a:r>
              <a:rPr lang="en-US" dirty="0"/>
              <a:t>ROC AUC is usually only successful for binary classification (not 11 classes!)</a:t>
            </a:r>
          </a:p>
          <a:p>
            <a:endParaRPr lang="en-US" dirty="0"/>
          </a:p>
        </p:txBody>
      </p:sp>
      <p:pic>
        <p:nvPicPr>
          <p:cNvPr id="3074" name="Picture 2" descr="Image result for ROC AUC curve">
            <a:extLst>
              <a:ext uri="{FF2B5EF4-FFF2-40B4-BE49-F238E27FC236}">
                <a16:creationId xmlns:a16="http://schemas.microsoft.com/office/drawing/2014/main" id="{8D3FA59E-E387-4B40-8379-05835F956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096" y="4887866"/>
            <a:ext cx="2379808" cy="17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BBB32C-A227-4507-B6AE-AFEFB31A726C}"/>
              </a:ext>
            </a:extLst>
          </p:cNvPr>
          <p:cNvSpPr txBox="1"/>
          <p:nvPr/>
        </p:nvSpPr>
        <p:spPr>
          <a:xfrm>
            <a:off x="2181138" y="5050172"/>
            <a:ext cx="2080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of </a:t>
            </a:r>
            <a:r>
              <a:rPr lang="en-US" dirty="0" err="1"/>
              <a:t>RoC</a:t>
            </a:r>
            <a:r>
              <a:rPr lang="en-US" dirty="0"/>
              <a:t> AUC curve for binary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86321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81B3-06C5-4CD2-91E0-F688F60AB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BAB34-75E4-4D1B-BB7F-256BCCB80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 was able to expand my dataset to nearly 1000 images, the precision would have reached upwards of 0.95 </a:t>
            </a:r>
          </a:p>
          <a:p>
            <a:r>
              <a:rPr lang="en-US" dirty="0"/>
              <a:t>Based on the current resources and time available for experimentation, I was design a high precision (&gt;0.9) computer vision model that predicts the class of skin disease that a subject has </a:t>
            </a:r>
          </a:p>
          <a:p>
            <a:r>
              <a:rPr lang="en-US" dirty="0"/>
              <a:t>My approach was able to outperform the state of the art-image Google Vision classification models based on quantitative metrics such as precision and recall</a:t>
            </a:r>
          </a:p>
        </p:txBody>
      </p:sp>
    </p:spTree>
    <p:extLst>
      <p:ext uri="{BB962C8B-B14F-4D97-AF65-F5344CB8AC3E}">
        <p14:creationId xmlns:p14="http://schemas.microsoft.com/office/powerpoint/2010/main" val="56542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0F8C8-4615-4E71-92F5-398F45374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D93F4-7887-4F57-BAD6-B501B6588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 a lot of trouble deciding on metric for accuracy</a:t>
            </a:r>
          </a:p>
          <a:p>
            <a:pPr lvl="1"/>
            <a:r>
              <a:rPr lang="en-US" dirty="0"/>
              <a:t>Initially pursued </a:t>
            </a:r>
            <a:r>
              <a:rPr lang="en-US" dirty="0" err="1"/>
              <a:t>RoC</a:t>
            </a:r>
            <a:r>
              <a:rPr lang="en-US" dirty="0"/>
              <a:t> then settled on </a:t>
            </a:r>
            <a:r>
              <a:rPr lang="en-US" dirty="0" err="1"/>
              <a:t>precison</a:t>
            </a:r>
            <a:r>
              <a:rPr lang="en-US" dirty="0"/>
              <a:t> v. recall tradeoff</a:t>
            </a:r>
          </a:p>
          <a:p>
            <a:r>
              <a:rPr lang="en-US" dirty="0"/>
              <a:t>Confused on which CNN to pick</a:t>
            </a:r>
          </a:p>
          <a:p>
            <a:pPr lvl="1"/>
            <a:r>
              <a:rPr lang="en-US" dirty="0"/>
              <a:t>Spent a few weeks researching GANNs, Keras, and other DL networks and frameworks</a:t>
            </a:r>
          </a:p>
          <a:p>
            <a:r>
              <a:rPr lang="en-US" dirty="0"/>
              <a:t>Low Availability of Data for my problem</a:t>
            </a:r>
          </a:p>
          <a:p>
            <a:pPr lvl="1"/>
            <a:r>
              <a:rPr lang="en-US" dirty="0"/>
              <a:t>Did a lot of surfing across google images, NIH, NHS, and other medical repositories</a:t>
            </a:r>
          </a:p>
          <a:p>
            <a:pPr lvl="1"/>
            <a:r>
              <a:rPr lang="en-US" dirty="0"/>
              <a:t>Was difficult to collect 587 images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77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5C3C-585E-4376-9FAD-DCA3B1E6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18A0A-25FC-4CB3-B800-A57A9BC22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Millions of people across the globe contract skin conditions and rashes that may irritate, clog, or inflame skin </a:t>
            </a:r>
          </a:p>
          <a:p>
            <a:pPr lvl="1"/>
            <a:r>
              <a:rPr lang="en-US" sz="2200" dirty="0"/>
              <a:t>Such diseases can also lead to redness, swelling, burning, and itching </a:t>
            </a:r>
          </a:p>
          <a:p>
            <a:r>
              <a:rPr lang="en-US" sz="2600" dirty="0"/>
              <a:t>The goal is to reduce manual efforts and the time consumption of dermatologists and patients </a:t>
            </a:r>
          </a:p>
          <a:p>
            <a:r>
              <a:rPr lang="en-US" sz="2600" dirty="0"/>
              <a:t>Lack of Quantification</a:t>
            </a:r>
          </a:p>
          <a:p>
            <a:pPr lvl="1"/>
            <a:r>
              <a:rPr lang="en-US" sz="2200" dirty="0"/>
              <a:t>Inaccurate Predictions and Treatments</a:t>
            </a:r>
          </a:p>
          <a:p>
            <a:pPr lvl="1"/>
            <a:r>
              <a:rPr lang="en-US" sz="2200" dirty="0"/>
              <a:t>Late diagnostics</a:t>
            </a:r>
          </a:p>
        </p:txBody>
      </p:sp>
    </p:spTree>
    <p:extLst>
      <p:ext uri="{BB962C8B-B14F-4D97-AF65-F5344CB8AC3E}">
        <p14:creationId xmlns:p14="http://schemas.microsoft.com/office/powerpoint/2010/main" val="27277489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37AB5-4744-428F-A2C3-4255C4CBB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E22D-F0CE-4EC7-9C6D-548907A6B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Reach out to more medical institutions and healthcare providers to obtain data without licensing or privacy issues</a:t>
            </a:r>
          </a:p>
          <a:p>
            <a:pPr lvl="1"/>
            <a:r>
              <a:rPr lang="en-US" dirty="0"/>
              <a:t>Ex. Kaiser, Palo Alto Medical Foundation, LabCorp</a:t>
            </a:r>
          </a:p>
          <a:p>
            <a:r>
              <a:rPr lang="en-US" dirty="0">
                <a:cs typeface="Arial" panose="020B0604020202020204" pitchFamily="34" charset="0"/>
              </a:rPr>
              <a:t>Expand current dataset to approximately 1,000 images</a:t>
            </a:r>
          </a:p>
          <a:p>
            <a:pPr lvl="1"/>
            <a:r>
              <a:rPr lang="en-US" dirty="0">
                <a:cs typeface="Arial" panose="020B0604020202020204" pitchFamily="34" charset="0"/>
              </a:rPr>
              <a:t>Implementing synthetic data into pipeline</a:t>
            </a:r>
          </a:p>
          <a:p>
            <a:r>
              <a:rPr lang="en-US" dirty="0">
                <a:cs typeface="Arial" panose="020B0604020202020204" pitchFamily="34" charset="0"/>
              </a:rPr>
              <a:t>Addressing skin color, topography, and orifices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8725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AA4E0-0E82-41DD-B7A8-1246C002E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3BD9F-0C98-406B-B07F-494BA826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Kevyn Adams of BASIS Independent Silicon Valley for being my mentor and providing guidance</a:t>
            </a:r>
          </a:p>
          <a:p>
            <a:r>
              <a:rPr lang="en-US" dirty="0"/>
              <a:t>Prof. Perona of Caltech for his valuable feedback</a:t>
            </a:r>
          </a:p>
        </p:txBody>
      </p:sp>
    </p:spTree>
    <p:extLst>
      <p:ext uri="{BB962C8B-B14F-4D97-AF65-F5344CB8AC3E}">
        <p14:creationId xmlns:p14="http://schemas.microsoft.com/office/powerpoint/2010/main" val="1132805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64EC4-A576-43F7-8C55-EAF2A0BD9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Internship in Stanford QIAI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80ADD-77AF-48CA-9CCC-C96AB4B80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to improve current imaging techniques</a:t>
            </a:r>
          </a:p>
          <a:p>
            <a:pPr lvl="1"/>
            <a:r>
              <a:rPr lang="en-US" dirty="0"/>
              <a:t>Reduce inaccurate qualitative assessment created by human imaging</a:t>
            </a:r>
          </a:p>
          <a:p>
            <a:pPr lvl="2"/>
            <a:r>
              <a:rPr lang="en-US" dirty="0"/>
              <a:t>Automate classification of diseases to recognize subtle features</a:t>
            </a:r>
          </a:p>
          <a:p>
            <a:r>
              <a:rPr lang="en-US" dirty="0"/>
              <a:t>Captured my interest due to interdisciplinary application</a:t>
            </a:r>
          </a:p>
          <a:p>
            <a:pPr lvl="1"/>
            <a:r>
              <a:rPr lang="en-US" dirty="0"/>
              <a:t>Connect Deep Learning and Computer Vision to Biomedical imaging</a:t>
            </a:r>
          </a:p>
          <a:p>
            <a:r>
              <a:rPr lang="en-US" dirty="0"/>
              <a:t>Learn practical lab skills in applying DL techniques to medical diagnosis and assessment issues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981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C8B2C-99A9-443A-83B2-68F40C9A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Research Interests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B7B43-444E-4660-B5D1-1F042A027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Pathology – treatment of cancer</a:t>
            </a:r>
          </a:p>
          <a:p>
            <a:pPr lvl="1"/>
            <a:r>
              <a:rPr lang="en-US" dirty="0"/>
              <a:t>Lymphoma</a:t>
            </a:r>
          </a:p>
          <a:p>
            <a:pPr lvl="1"/>
            <a:r>
              <a:rPr lang="en-US" dirty="0"/>
              <a:t>Breast Cancer</a:t>
            </a:r>
          </a:p>
          <a:p>
            <a:pPr lvl="1"/>
            <a:r>
              <a:rPr lang="en-US" dirty="0"/>
              <a:t>Skin Cancer (Melanoma)</a:t>
            </a:r>
          </a:p>
          <a:p>
            <a:pPr lvl="2"/>
            <a:r>
              <a:rPr lang="en-US" dirty="0"/>
              <a:t>Lesion</a:t>
            </a:r>
          </a:p>
          <a:p>
            <a:r>
              <a:rPr lang="en-US" dirty="0"/>
              <a:t>Neurodegenerative diseases</a:t>
            </a:r>
          </a:p>
          <a:p>
            <a:pPr lvl="1"/>
            <a:r>
              <a:rPr lang="en-US" dirty="0"/>
              <a:t>Parkinson's</a:t>
            </a:r>
          </a:p>
          <a:p>
            <a:pPr lvl="1"/>
            <a:r>
              <a:rPr lang="en-US" dirty="0"/>
              <a:t>Alzheimer’s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494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FDF9D-74CA-4D88-9EA7-DE32AC181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on Skin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80AB0-3120-4560-AF9E-099A6AE39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Hundreds of skin conditions exist and have different symptoms and treatments (ex. Use disinfectants or water?)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Some may be contagious, a complication, or even life-threatening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If treated incorrectly or too late, skin rashes can lead to unwanted complications such as the spreading of the rash, or painful burning and irritation. 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5FE4ED-4530-4226-B2C4-57DD8236E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292" y="4303553"/>
            <a:ext cx="4867416" cy="228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43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6EC14-654C-433B-A9AB-6E62C474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E8C06-C1FD-40EC-985F-8195B8E93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In terms of their classification, skin conditions are difficult to classify and differentiate </a:t>
            </a:r>
            <a:r>
              <a:rPr lang="en-US" sz="2600" dirty="0">
                <a:cs typeface="Arial" panose="020B0604020202020204" pitchFamily="34" charset="0"/>
              </a:rPr>
              <a:t>if the patient is not a specialist </a:t>
            </a:r>
          </a:p>
          <a:p>
            <a:r>
              <a:rPr lang="en-US" sz="2600" dirty="0">
                <a:cs typeface="Arial" panose="020B0604020202020204" pitchFamily="34" charset="0"/>
              </a:rPr>
              <a:t>This is due to the slight differences in the appearances of certain rashes and skin conditions</a:t>
            </a:r>
          </a:p>
          <a:p>
            <a:r>
              <a:rPr lang="en-US" sz="2600" dirty="0">
                <a:cs typeface="Arial" panose="020B0604020202020204" pitchFamily="34" charset="0"/>
              </a:rPr>
              <a:t>For example, two skin diseases, psoriasis and seborrheic dermatitis (seborrhea), are both very similar-looking rashes that occur to the skin, but are slightly different in that the scales of psoriasis are thicker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2" descr="Image result for seborrheic dermatitis">
            <a:extLst>
              <a:ext uri="{FF2B5EF4-FFF2-40B4-BE49-F238E27FC236}">
                <a16:creationId xmlns:a16="http://schemas.microsoft.com/office/drawing/2014/main" id="{79281AE1-1FB7-4167-A622-E3E105E58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490" y="5340860"/>
            <a:ext cx="2378279" cy="133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psoriasis">
            <a:extLst>
              <a:ext uri="{FF2B5EF4-FFF2-40B4-BE49-F238E27FC236}">
                <a16:creationId xmlns:a16="http://schemas.microsoft.com/office/drawing/2014/main" id="{97F53A7C-100E-4F1A-877E-FD8F179A8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339" y="5340860"/>
            <a:ext cx="2378279" cy="133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804E21-2CB3-4DF3-B331-1F8663937914}"/>
              </a:ext>
            </a:extLst>
          </p:cNvPr>
          <p:cNvSpPr txBox="1"/>
          <p:nvPr/>
        </p:nvSpPr>
        <p:spPr>
          <a:xfrm>
            <a:off x="3112315" y="4971528"/>
            <a:ext cx="1484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Seborrhea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BAFF2-84C1-463B-94DA-58C54DD9D1CD}"/>
              </a:ext>
            </a:extLst>
          </p:cNvPr>
          <p:cNvSpPr txBox="1"/>
          <p:nvPr/>
        </p:nvSpPr>
        <p:spPr>
          <a:xfrm>
            <a:off x="7493660" y="4971528"/>
            <a:ext cx="1484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Psoriasis</a:t>
            </a:r>
          </a:p>
        </p:txBody>
      </p:sp>
    </p:spTree>
    <p:extLst>
      <p:ext uri="{BB962C8B-B14F-4D97-AF65-F5344CB8AC3E}">
        <p14:creationId xmlns:p14="http://schemas.microsoft.com/office/powerpoint/2010/main" val="1986282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5A54A-0600-4FF2-A3E5-C21C8C660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1611D-9072-4E48-B4F5-B18ED654C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The only viable solution to the problem of skin diseases is to consult a specialist or dermatologist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No diagnosis system or automated approach is currently in-use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Visits to the dermatologist may be inefficient from a time/cost standpoint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Some skin rashes and diseases must be treated immediately</a:t>
            </a:r>
          </a:p>
          <a:p>
            <a:pPr marL="342882" indent="-342882"/>
            <a:r>
              <a:rPr lang="en-US" sz="2600" dirty="0">
                <a:cs typeface="Arial" panose="020B0604020202020204" pitchFamily="34" charset="0"/>
              </a:rPr>
              <a:t>Ex. Toxic Shock Syndrome (TTS) – dangerous, fatal rash</a:t>
            </a:r>
            <a:endParaRPr lang="en-US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9545E-840D-46DE-BC90-50E40422A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948" y="5308668"/>
            <a:ext cx="2696104" cy="1521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B73652-9301-45FC-B2FD-149C6DFE517F}"/>
              </a:ext>
            </a:extLst>
          </p:cNvPr>
          <p:cNvSpPr txBox="1"/>
          <p:nvPr/>
        </p:nvSpPr>
        <p:spPr>
          <a:xfrm>
            <a:off x="5050253" y="4939336"/>
            <a:ext cx="229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Toxic Shock Syndrome</a:t>
            </a:r>
          </a:p>
        </p:txBody>
      </p:sp>
    </p:spTree>
    <p:extLst>
      <p:ext uri="{BB962C8B-B14F-4D97-AF65-F5344CB8AC3E}">
        <p14:creationId xmlns:p14="http://schemas.microsoft.com/office/powerpoint/2010/main" val="6679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1CBFB-37F4-464C-85EA-8F3B589DB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CE8D0-877A-4EFA-BBFD-74970B1F6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Use image recognition to classify and diagnose certain skin conditions</a:t>
            </a:r>
          </a:p>
          <a:p>
            <a:r>
              <a:rPr lang="en-US" sz="2600" dirty="0"/>
              <a:t>Using a supervised learning model or Deep Learning algorithm to effectively classify an image input of a skin condition</a:t>
            </a:r>
          </a:p>
          <a:p>
            <a:r>
              <a:rPr lang="en-US" sz="2600" dirty="0"/>
              <a:t>The model can be used be used</a:t>
            </a:r>
            <a:r>
              <a:rPr lang="en-US" sz="2600" dirty="0">
                <a:cs typeface="Arial" panose="020B0604020202020204" pitchFamily="34" charset="0"/>
              </a:rPr>
              <a:t> by individuals (such as nurses or parents) with no major medical expertise to perform an accurate diagnosis of skin conditions and rashes. </a:t>
            </a:r>
          </a:p>
          <a:p>
            <a:r>
              <a:rPr lang="en-US" sz="2600" dirty="0">
                <a:cs typeface="Arial" panose="020B0604020202020204" pitchFamily="34" charset="0"/>
              </a:rPr>
              <a:t>Possible future work: eventually implement model into more accessible iOS or Android application</a:t>
            </a:r>
            <a:endParaRPr lang="en-US" sz="2600" dirty="0"/>
          </a:p>
        </p:txBody>
      </p:sp>
      <p:pic>
        <p:nvPicPr>
          <p:cNvPr id="2050" name="Picture 2" descr="Image result for neural network logo">
            <a:extLst>
              <a:ext uri="{FF2B5EF4-FFF2-40B4-BE49-F238E27FC236}">
                <a16:creationId xmlns:a16="http://schemas.microsoft.com/office/drawing/2014/main" id="{090C2021-2D12-427D-B28E-3A7FB93C8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797" y="90182"/>
            <a:ext cx="1445003" cy="144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68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71FF4-806E-4FC6-8F75-81C3B67E8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Biological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D8141-DA2E-4E42-8004-4ED544309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Researched skin rashes and conditions that were the most prevalent among individuals through websites such as WebMD, Mayo Clinic, etc.</a:t>
            </a:r>
          </a:p>
          <a:p>
            <a:r>
              <a:rPr lang="en-US" sz="2600" dirty="0"/>
              <a:t>Narrowed down to 11 skin conditions classes - chicken pox, cold sores, dermatitis, fifth disease, eczema, measles, impetigo, hives, baby acne, heat rash, and scarlet fever</a:t>
            </a:r>
          </a:p>
          <a:p>
            <a:r>
              <a:rPr lang="en-US" sz="2600" dirty="0"/>
              <a:t>The 11 skin condition classes were chosen based on prevalence of the specific rash or condition (while accounting for hybrid cases)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8" descr="Image result for chickenpox and measles at the same time">
            <a:extLst>
              <a:ext uri="{FF2B5EF4-FFF2-40B4-BE49-F238E27FC236}">
                <a16:creationId xmlns:a16="http://schemas.microsoft.com/office/drawing/2014/main" id="{0381A0F1-0164-48E6-900F-48539AADA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8110" y="5257680"/>
            <a:ext cx="2712996" cy="15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804C3-884B-49BD-A252-3D5C0345A69B}"/>
              </a:ext>
            </a:extLst>
          </p:cNvPr>
          <p:cNvSpPr txBox="1"/>
          <p:nvPr/>
        </p:nvSpPr>
        <p:spPr>
          <a:xfrm>
            <a:off x="4667194" y="4798503"/>
            <a:ext cx="2354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Subject with both Measles and Chickenpox</a:t>
            </a:r>
          </a:p>
        </p:txBody>
      </p:sp>
    </p:spTree>
    <p:extLst>
      <p:ext uri="{BB962C8B-B14F-4D97-AF65-F5344CB8AC3E}">
        <p14:creationId xmlns:p14="http://schemas.microsoft.com/office/powerpoint/2010/main" val="2898686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01060-B5F5-4390-80C9-0F0410CB8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and Comp. Sci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7892E-FFFA-4461-95FD-229025F7D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Tackling image inputs (ex. Skin conditions) requires an image classification or computer vision model </a:t>
            </a:r>
          </a:p>
          <a:p>
            <a:r>
              <a:rPr lang="en-US" dirty="0"/>
              <a:t>Based on previous literature and current practices in industry, it was found to be necessary to use a supervised learning algorithm which could handle a multi-classification problem </a:t>
            </a:r>
          </a:p>
          <a:p>
            <a:r>
              <a:rPr lang="en-US" dirty="0"/>
              <a:t>This algorithm takes images as input dataset and then classifies each image into a specific class </a:t>
            </a:r>
          </a:p>
          <a:p>
            <a:r>
              <a:rPr lang="en-US" dirty="0"/>
              <a:t>For the purposes of the project, a Convolutional Neural Network (ResNet) was used; the ResNet model was trained from scratch and with transfer learning.</a:t>
            </a:r>
          </a:p>
        </p:txBody>
      </p:sp>
      <p:pic>
        <p:nvPicPr>
          <p:cNvPr id="3074" name="Picture 2" descr="Image result for deep neural network">
            <a:extLst>
              <a:ext uri="{FF2B5EF4-FFF2-40B4-BE49-F238E27FC236}">
                <a16:creationId xmlns:a16="http://schemas.microsoft.com/office/drawing/2014/main" id="{8823516D-A498-43C2-98B8-36BD9BA35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831" y="0"/>
            <a:ext cx="2034505" cy="174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952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7856</TotalTime>
  <Words>1890</Words>
  <Application>Microsoft Office PowerPoint</Application>
  <PresentationFormat>Widescreen</PresentationFormat>
  <Paragraphs>192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DermaDetect: </vt:lpstr>
      <vt:lpstr>Agenda and Purpose</vt:lpstr>
      <vt:lpstr>Introduction</vt:lpstr>
      <vt:lpstr>Background on Skin Conditions</vt:lpstr>
      <vt:lpstr>The Problem</vt:lpstr>
      <vt:lpstr>Current Solutions</vt:lpstr>
      <vt:lpstr>Strategy</vt:lpstr>
      <vt:lpstr>Biological Research</vt:lpstr>
      <vt:lpstr>Algorithms and Comp. Sci Research</vt:lpstr>
      <vt:lpstr>Convolutional Neural Network</vt:lpstr>
      <vt:lpstr> </vt:lpstr>
      <vt:lpstr>Google AutoML vision</vt:lpstr>
      <vt:lpstr>Experiment</vt:lpstr>
      <vt:lpstr>Notes on Accuracy and Precision</vt:lpstr>
      <vt:lpstr>Experiment Overview</vt:lpstr>
      <vt:lpstr>Building the dataset</vt:lpstr>
      <vt:lpstr> </vt:lpstr>
      <vt:lpstr>1. Data Collection, Preparation, Labeling</vt:lpstr>
      <vt:lpstr>2. Model Training</vt:lpstr>
      <vt:lpstr>3. Model Analysis and Evaluation</vt:lpstr>
      <vt:lpstr>4. Predictions</vt:lpstr>
      <vt:lpstr>Sample Predictions</vt:lpstr>
      <vt:lpstr>ResNet Architecture</vt:lpstr>
      <vt:lpstr> </vt:lpstr>
      <vt:lpstr>Jupyter Notebook</vt:lpstr>
      <vt:lpstr>Comparison of Performances</vt:lpstr>
      <vt:lpstr>RoC AUC Curve</vt:lpstr>
      <vt:lpstr>Discussion and Conclusion</vt:lpstr>
      <vt:lpstr>Challenges</vt:lpstr>
      <vt:lpstr>Future Research</vt:lpstr>
      <vt:lpstr>Acknowledgements</vt:lpstr>
      <vt:lpstr>Internship in Stanford QIAI</vt:lpstr>
      <vt:lpstr>Specific Research Interests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DermaDetect:</dc:title>
  <dc:creator>Rani Sharma</dc:creator>
  <cp:lastModifiedBy>Rani Sharma</cp:lastModifiedBy>
  <cp:revision>34</cp:revision>
  <dcterms:created xsi:type="dcterms:W3CDTF">2019-02-21T21:04:15Z</dcterms:created>
  <dcterms:modified xsi:type="dcterms:W3CDTF">2019-03-20T22:24:34Z</dcterms:modified>
</cp:coreProperties>
</file>

<file path=docProps/thumbnail.jpeg>
</file>